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1" r:id="rId16"/>
    <p:sldId id="276" r:id="rId17"/>
    <p:sldId id="272" r:id="rId18"/>
    <p:sldId id="277" r:id="rId19"/>
    <p:sldId id="278" r:id="rId20"/>
    <p:sldId id="279" r:id="rId21"/>
    <p:sldId id="280" r:id="rId22"/>
    <p:sldId id="273" r:id="rId23"/>
    <p:sldId id="275" r:id="rId24"/>
    <p:sldId id="274"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959" autoAdjust="0"/>
  </p:normalViewPr>
  <p:slideViewPr>
    <p:cSldViewPr>
      <p:cViewPr>
        <p:scale>
          <a:sx n="107" d="100"/>
          <a:sy n="107" d="100"/>
        </p:scale>
        <p:origin x="-8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CC48D74D-65DC-40C8-BAFC-DA4584AAC00E}" type="datetimeFigureOut">
              <a:rPr lang="fr-CA" smtClean="0"/>
              <a:t>2013-04-15</a:t>
            </a:fld>
            <a:endParaRPr lang="fr-CA"/>
          </a:p>
        </p:txBody>
      </p:sp>
      <p:sp>
        <p:nvSpPr>
          <p:cNvPr id="19" name="Footer Placeholder 18"/>
          <p:cNvSpPr>
            <a:spLocks noGrp="1"/>
          </p:cNvSpPr>
          <p:nvPr>
            <p:ph type="ftr" sz="quarter" idx="11"/>
          </p:nvPr>
        </p:nvSpPr>
        <p:spPr/>
        <p:txBody>
          <a:bodyPr/>
          <a:lstStyle/>
          <a:p>
            <a:endParaRPr lang="fr-CA"/>
          </a:p>
        </p:txBody>
      </p:sp>
      <p:sp>
        <p:nvSpPr>
          <p:cNvPr id="27" name="Slide Number Placeholder 26"/>
          <p:cNvSpPr>
            <a:spLocks noGrp="1"/>
          </p:cNvSpPr>
          <p:nvPr>
            <p:ph type="sldNum" sz="quarter" idx="12"/>
          </p:nvPr>
        </p:nvSpPr>
        <p:spPr/>
        <p:txBody>
          <a:bodyPr/>
          <a:lstStyle/>
          <a:p>
            <a:fld id="{A577DBD0-28CF-4751-964B-F167A90AD68F}" type="slidenum">
              <a:rPr lang="fr-CA" smtClean="0"/>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CC48D74D-65DC-40C8-BAFC-DA4584AAC00E}" type="datetimeFigureOut">
              <a:rPr lang="fr-CA" smtClean="0"/>
              <a:t>2013-04-15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577DBD0-28CF-4751-964B-F167A90AD68F}"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CC48D74D-65DC-40C8-BAFC-DA4584AAC00E}" type="datetimeFigureOut">
              <a:rPr lang="fr-CA" smtClean="0"/>
              <a:t>2013-04-15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577DBD0-28CF-4751-964B-F167A90AD68F}"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CC48D74D-65DC-40C8-BAFC-DA4584AAC00E}" type="datetimeFigureOut">
              <a:rPr lang="fr-CA" smtClean="0"/>
              <a:t>2013-04-15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577DBD0-28CF-4751-964B-F167A90AD68F}"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CC48D74D-65DC-40C8-BAFC-DA4584AAC00E}" type="datetimeFigureOut">
              <a:rPr lang="fr-CA" smtClean="0"/>
              <a:t>2013-04-15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577DBD0-28CF-4751-964B-F167A90AD68F}" type="slidenum">
              <a:rPr lang="fr-CA" smtClean="0"/>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CC48D74D-65DC-40C8-BAFC-DA4584AAC00E}" type="datetimeFigureOut">
              <a:rPr lang="fr-CA" smtClean="0"/>
              <a:t>2013-04-15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577DBD0-28CF-4751-964B-F167A90AD68F}"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CC48D74D-65DC-40C8-BAFC-DA4584AAC00E}" type="datetimeFigureOut">
              <a:rPr lang="fr-CA" smtClean="0"/>
              <a:t>2013-04-15</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A577DBD0-28CF-4751-964B-F167A90AD68F}"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CC48D74D-65DC-40C8-BAFC-DA4584AAC00E}" type="datetimeFigureOut">
              <a:rPr lang="fr-CA" smtClean="0"/>
              <a:t>2013-04-15</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A577DBD0-28CF-4751-964B-F167A90AD68F}"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8D74D-65DC-40C8-BAFC-DA4584AAC00E}" type="datetimeFigureOut">
              <a:rPr lang="fr-CA" smtClean="0"/>
              <a:t>2013-04-15</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A577DBD0-28CF-4751-964B-F167A90AD68F}"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CC48D74D-65DC-40C8-BAFC-DA4584AAC00E}" type="datetimeFigureOut">
              <a:rPr lang="fr-CA" smtClean="0"/>
              <a:t>2013-04-15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577DBD0-28CF-4751-964B-F167A90AD68F}"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CC48D74D-65DC-40C8-BAFC-DA4584AAC00E}" type="datetimeFigureOut">
              <a:rPr lang="fr-CA" smtClean="0"/>
              <a:t>2013-04-15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8077200" y="6356350"/>
            <a:ext cx="609600" cy="365125"/>
          </a:xfrm>
        </p:spPr>
        <p:txBody>
          <a:bodyPr/>
          <a:lstStyle/>
          <a:p>
            <a:fld id="{A577DBD0-28CF-4751-964B-F167A90AD68F}" type="slidenum">
              <a:rPr lang="fr-CA" smtClean="0"/>
              <a:t>‹N°›</a:t>
            </a:fld>
            <a:endParaRPr lang="fr-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C48D74D-65DC-40C8-BAFC-DA4584AAC00E}" type="datetimeFigureOut">
              <a:rPr lang="fr-CA" smtClean="0"/>
              <a:t>2013-04-15</a:t>
            </a:fld>
            <a:endParaRPr lang="fr-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577DBD0-28CF-4751-964B-F167A90AD68F}" type="slidenum">
              <a:rPr lang="fr-CA" smtClean="0"/>
              <a:t>‹N°›</a:t>
            </a:fld>
            <a:endParaRPr lang="fr-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mars-one.com/"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mars-one.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CA" b="1" dirty="0" smtClean="0"/>
              <a:t>Exploration </a:t>
            </a:r>
            <a:r>
              <a:rPr lang="en-CA" b="1" dirty="0" err="1" smtClean="0"/>
              <a:t>ou</a:t>
            </a:r>
            <a:r>
              <a:rPr lang="en-CA" b="1" dirty="0" smtClean="0"/>
              <a:t> suicide </a:t>
            </a:r>
            <a:r>
              <a:rPr lang="en-CA" b="1" dirty="0" err="1" smtClean="0"/>
              <a:t>galactique</a:t>
            </a:r>
            <a:r>
              <a:rPr lang="en-CA" b="1" dirty="0" smtClean="0"/>
              <a:t>?</a:t>
            </a:r>
            <a:endParaRPr lang="fr-CA" b="1" dirty="0"/>
          </a:p>
        </p:txBody>
      </p:sp>
      <p:sp>
        <p:nvSpPr>
          <p:cNvPr id="3" name="Sous-titre 2"/>
          <p:cNvSpPr>
            <a:spLocks noGrp="1"/>
          </p:cNvSpPr>
          <p:nvPr>
            <p:ph type="subTitle" idx="4294967295"/>
          </p:nvPr>
        </p:nvSpPr>
        <p:spPr>
          <a:xfrm>
            <a:off x="0" y="3228975"/>
            <a:ext cx="7854950" cy="1752600"/>
          </a:xfrm>
        </p:spPr>
        <p:txBody>
          <a:bodyPr/>
          <a:lstStyle/>
          <a:p>
            <a:endParaRPr lang="fr-CA" dirty="0">
              <a:hlinkClick r:id="rId2"/>
            </a:endParaRPr>
          </a:p>
          <a:p>
            <a:endParaRPr lang="fr-CA" dirty="0">
              <a:hlinkClick r:id="rId2"/>
            </a:endParaRPr>
          </a:p>
          <a:p>
            <a:endParaRPr lang="fr-CA" dirty="0"/>
          </a:p>
        </p:txBody>
      </p:sp>
      <p:pic>
        <p:nvPicPr>
          <p:cNvPr id="1026" name="Picture 2" descr="logo mars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149080"/>
            <a:ext cx="2076450" cy="58102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logo marso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531870" y="3211448"/>
            <a:ext cx="2080260" cy="579120"/>
          </a:xfrm>
          <a:prstGeom prst="rect">
            <a:avLst/>
          </a:prstGeom>
          <a:noFill/>
          <a:ln>
            <a:noFill/>
          </a:ln>
        </p:spPr>
      </p:pic>
      <p:pic>
        <p:nvPicPr>
          <p:cNvPr id="6" name="Image 5" descr="logo marso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517476"/>
            <a:ext cx="2080260" cy="579120"/>
          </a:xfrm>
          <a:prstGeom prst="rect">
            <a:avLst/>
          </a:prstGeom>
          <a:noFill/>
          <a:ln>
            <a:noFill/>
          </a:ln>
        </p:spPr>
      </p:pic>
      <p:pic>
        <p:nvPicPr>
          <p:cNvPr id="7" name="Image 6" descr="logo marso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327309"/>
            <a:ext cx="2080260" cy="579120"/>
          </a:xfrm>
          <a:prstGeom prst="rect">
            <a:avLst/>
          </a:prstGeom>
          <a:noFill/>
          <a:ln>
            <a:noFill/>
          </a:ln>
        </p:spPr>
      </p:pic>
      <p:pic>
        <p:nvPicPr>
          <p:cNvPr id="8" name="Image 7" descr="logo marso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385" y="2564904"/>
            <a:ext cx="2080260" cy="579120"/>
          </a:xfrm>
          <a:prstGeom prst="rect">
            <a:avLst/>
          </a:prstGeom>
          <a:noFill/>
          <a:ln>
            <a:noFill/>
          </a:ln>
        </p:spPr>
      </p:pic>
      <p:pic>
        <p:nvPicPr>
          <p:cNvPr id="9" name="Image 8" descr="logo marso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929312" y="2275344"/>
            <a:ext cx="2080260" cy="579120"/>
          </a:xfrm>
          <a:prstGeom prst="rect">
            <a:avLst/>
          </a:prstGeom>
          <a:noFill/>
          <a:ln>
            <a:noFill/>
          </a:ln>
        </p:spPr>
      </p:pic>
      <p:pic>
        <p:nvPicPr>
          <p:cNvPr id="10" name="Image 9" descr="logo marso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267744" y="5589240"/>
            <a:ext cx="2080260" cy="579120"/>
          </a:xfrm>
          <a:prstGeom prst="rect">
            <a:avLst/>
          </a:prstGeom>
          <a:noFill/>
          <a:ln>
            <a:noFill/>
          </a:ln>
        </p:spPr>
      </p:pic>
    </p:spTree>
    <p:extLst>
      <p:ext uri="{BB962C8B-B14F-4D97-AF65-F5344CB8AC3E}">
        <p14:creationId xmlns:p14="http://schemas.microsoft.com/office/powerpoint/2010/main" val="2962091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4000" dirty="0" smtClean="0"/>
              <a:t>2018- Premier Rover </a:t>
            </a:r>
            <a:r>
              <a:rPr lang="en-CA" sz="4000" dirty="0" err="1" smtClean="0"/>
              <a:t>dirigé</a:t>
            </a:r>
            <a:r>
              <a:rPr lang="en-CA" sz="4000" dirty="0" smtClean="0"/>
              <a:t> de la Terre</a:t>
            </a:r>
            <a:endParaRPr lang="fr-CA" sz="4000" dirty="0"/>
          </a:p>
        </p:txBody>
      </p:sp>
      <p:sp>
        <p:nvSpPr>
          <p:cNvPr id="3" name="Espace réservé du contenu 2"/>
          <p:cNvSpPr>
            <a:spLocks noGrp="1"/>
          </p:cNvSpPr>
          <p:nvPr>
            <p:ph idx="1"/>
          </p:nvPr>
        </p:nvSpPr>
        <p:spPr/>
        <p:txBody>
          <a:bodyPr>
            <a:normAutofit/>
          </a:bodyPr>
          <a:lstStyle/>
          <a:p>
            <a:r>
              <a:rPr lang="en-US" sz="1400" dirty="0"/>
              <a:t>In 2018 the first settlement rover will land on Mars. While the general location of the outpost will be known, the rover's task is to find the ideal spot within the area. As with the Curiosity Mars Rover, the 6-40 minute round-trip delay in communication (depending upon the positions of the Earth and Mars in their orbits) requires that the rover has some autonomy while much of its functions will be controlled by instruction from Earth. A video stream will be broadcast on Earth 24/7/365.</a:t>
            </a:r>
            <a:endParaRPr lang="fr-CA"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284984"/>
            <a:ext cx="603885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763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4000" dirty="0" smtClean="0"/>
              <a:t>2021-Les 6 </a:t>
            </a:r>
            <a:r>
              <a:rPr lang="en-CA" sz="4000" dirty="0" err="1" smtClean="0"/>
              <a:t>unités</a:t>
            </a:r>
            <a:r>
              <a:rPr lang="en-CA" sz="4000" dirty="0" smtClean="0"/>
              <a:t> </a:t>
            </a:r>
            <a:r>
              <a:rPr lang="en-CA" sz="4000" dirty="0" err="1" smtClean="0"/>
              <a:t>sont</a:t>
            </a:r>
            <a:r>
              <a:rPr lang="en-CA" sz="4000" dirty="0" smtClean="0"/>
              <a:t> </a:t>
            </a:r>
            <a:r>
              <a:rPr lang="en-CA" sz="4000" dirty="0" err="1" smtClean="0"/>
              <a:t>complétées</a:t>
            </a:r>
            <a:endParaRPr lang="fr-CA" sz="4000" dirty="0"/>
          </a:p>
        </p:txBody>
      </p:sp>
      <p:sp>
        <p:nvSpPr>
          <p:cNvPr id="3" name="Espace réservé du contenu 2"/>
          <p:cNvSpPr>
            <a:spLocks noGrp="1"/>
          </p:cNvSpPr>
          <p:nvPr>
            <p:ph idx="1"/>
          </p:nvPr>
        </p:nvSpPr>
        <p:spPr/>
        <p:txBody>
          <a:bodyPr/>
          <a:lstStyle/>
          <a:p>
            <a:r>
              <a:rPr lang="en-US" sz="1200" dirty="0"/>
              <a:t>In 2021 all the components of the settlement reach their destination in six separate landers. Two living units, two life support units, a second supply unit, and another rover arrive on Mars. The two rovers take all components to the settlement location and prepare for the arrival of Mars Team One, the first humans on Mars. A second video stream will be broadcast to Earth 24/7/365.</a:t>
            </a:r>
            <a:endParaRPr lang="fr-CA" sz="12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73" y="2708920"/>
            <a:ext cx="5976664"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915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2022</a:t>
            </a:r>
            <a:endParaRPr lang="fr-CA" dirty="0"/>
          </a:p>
        </p:txBody>
      </p:sp>
      <p:sp>
        <p:nvSpPr>
          <p:cNvPr id="3" name="Espace réservé du contenu 2"/>
          <p:cNvSpPr>
            <a:spLocks noGrp="1"/>
          </p:cNvSpPr>
          <p:nvPr>
            <p:ph idx="1"/>
          </p:nvPr>
        </p:nvSpPr>
        <p:spPr/>
        <p:txBody>
          <a:bodyPr>
            <a:normAutofit/>
          </a:bodyPr>
          <a:lstStyle/>
          <a:p>
            <a:r>
              <a:rPr lang="en-US" sz="1400" dirty="0"/>
              <a:t>All water, oxygen and atmosphere production will be ready by early 2022, which is when the Earth crew is granted the go-for-launch of Mars Team One. Each component of the Mars transit vehicle is launched into a low Earth orbit and linked. In September history is made as the first four astronauts are launched on their journey to the Red Planet. Every part of this adventure will be broadcast to Earth 24/7/365.</a:t>
            </a:r>
            <a:endParaRPr lang="fr-CA" sz="1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657" y="3284984"/>
            <a:ext cx="511256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026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4000" dirty="0" smtClean="0"/>
              <a:t>2023- </a:t>
            </a:r>
            <a:r>
              <a:rPr lang="en-CA" sz="4000" dirty="0" err="1" smtClean="0"/>
              <a:t>Arrivée</a:t>
            </a:r>
            <a:r>
              <a:rPr lang="en-CA" sz="4000" dirty="0" smtClean="0"/>
              <a:t> de la première </a:t>
            </a:r>
            <a:r>
              <a:rPr lang="en-CA" sz="4000" dirty="0" err="1" smtClean="0"/>
              <a:t>équipe</a:t>
            </a:r>
            <a:endParaRPr lang="fr-CA" sz="4000" dirty="0"/>
          </a:p>
        </p:txBody>
      </p:sp>
      <p:sp>
        <p:nvSpPr>
          <p:cNvPr id="3" name="Espace réservé du contenu 2"/>
          <p:cNvSpPr>
            <a:spLocks noGrp="1"/>
          </p:cNvSpPr>
          <p:nvPr>
            <p:ph idx="1"/>
          </p:nvPr>
        </p:nvSpPr>
        <p:spPr/>
        <p:txBody>
          <a:bodyPr>
            <a:normAutofit/>
          </a:bodyPr>
          <a:lstStyle/>
          <a:p>
            <a:r>
              <a:rPr lang="en-US" sz="1200" dirty="0"/>
              <a:t>The Mars Team One astronauts land in 2023 </a:t>
            </a:r>
            <a:r>
              <a:rPr lang="en-US" sz="1200" i="1" dirty="0"/>
              <a:t>– the first humans to set foot on Mars!</a:t>
            </a:r>
            <a:r>
              <a:rPr lang="en-US" sz="1200" dirty="0"/>
              <a:t> Once settled in, their first tasks include installing the connecting tubes between the individual capsules, configuring and activating the food production units, and assembling the remaining solar photovoltaic panels. Their epic exploration of Mars, their new home planet begins, with everyone on Earth engaged in the 24/7/365 broadcast. A few weeks later, five cargo missions arrive, bringing additional living units, life support units, and a third rover.</a:t>
            </a:r>
            <a:endParaRPr lang="fr-CA" sz="1200" dirty="0"/>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06896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77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229600" cy="1143000"/>
          </a:xfrm>
        </p:spPr>
        <p:txBody>
          <a:bodyPr>
            <a:normAutofit/>
          </a:bodyPr>
          <a:lstStyle/>
          <a:p>
            <a:r>
              <a:rPr lang="en-CA" sz="4000" dirty="0" err="1" smtClean="0"/>
              <a:t>Juin</a:t>
            </a:r>
            <a:r>
              <a:rPr lang="en-CA" sz="4000" dirty="0" smtClean="0"/>
              <a:t> 2025- </a:t>
            </a:r>
            <a:r>
              <a:rPr lang="en-CA" sz="4000" dirty="0" err="1" smtClean="0"/>
              <a:t>Arrivée</a:t>
            </a:r>
            <a:r>
              <a:rPr lang="en-CA" sz="4000" dirty="0" smtClean="0"/>
              <a:t> de la </a:t>
            </a:r>
            <a:r>
              <a:rPr lang="en-CA" sz="4000" dirty="0" err="1" smtClean="0"/>
              <a:t>seconde</a:t>
            </a:r>
            <a:r>
              <a:rPr lang="en-CA" sz="4000" dirty="0" smtClean="0"/>
              <a:t> </a:t>
            </a:r>
            <a:r>
              <a:rPr lang="en-CA" sz="4000" dirty="0" err="1" smtClean="0"/>
              <a:t>équipe</a:t>
            </a:r>
            <a:endParaRPr lang="fr-CA" sz="4000" dirty="0"/>
          </a:p>
        </p:txBody>
      </p:sp>
      <p:sp>
        <p:nvSpPr>
          <p:cNvPr id="3" name="Espace réservé du contenu 2"/>
          <p:cNvSpPr>
            <a:spLocks noGrp="1"/>
          </p:cNvSpPr>
          <p:nvPr>
            <p:ph idx="1"/>
          </p:nvPr>
        </p:nvSpPr>
        <p:spPr/>
        <p:txBody>
          <a:bodyPr/>
          <a:lstStyle/>
          <a:p>
            <a:endParaRPr lang="fr-CA"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00" y="2132856"/>
            <a:ext cx="64960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168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dirty="0"/>
          </a:p>
        </p:txBody>
      </p:sp>
      <p:sp>
        <p:nvSpPr>
          <p:cNvPr id="3" name="Espace réservé du contenu 2"/>
          <p:cNvSpPr>
            <a:spLocks noGrp="1"/>
          </p:cNvSpPr>
          <p:nvPr>
            <p:ph idx="1"/>
          </p:nvPr>
        </p:nvSpPr>
        <p:spPr/>
        <p:txBody>
          <a:bodyPr/>
          <a:lstStyle/>
          <a:p>
            <a:endParaRPr lang="fr-CA"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476672"/>
            <a:ext cx="667127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662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Années de formation </a:t>
            </a:r>
            <a:endParaRPr lang="fr-CA" dirty="0"/>
          </a:p>
        </p:txBody>
      </p:sp>
      <p:sp>
        <p:nvSpPr>
          <p:cNvPr id="3" name="Espace réservé du contenu 2"/>
          <p:cNvSpPr>
            <a:spLocks noGrp="1"/>
          </p:cNvSpPr>
          <p:nvPr>
            <p:ph idx="1"/>
          </p:nvPr>
        </p:nvSpPr>
        <p:spPr/>
        <p:txBody>
          <a:bodyPr>
            <a:normAutofit/>
          </a:bodyPr>
          <a:lstStyle/>
          <a:p>
            <a:r>
              <a:rPr lang="fr-CA" sz="2000" dirty="0"/>
              <a:t>Même avant de trouver leur </a:t>
            </a:r>
            <a:r>
              <a:rPr lang="fr-CA" sz="2000" dirty="0" smtClean="0"/>
              <a:t>place </a:t>
            </a:r>
            <a:r>
              <a:rPr lang="fr-CA" sz="2000" dirty="0"/>
              <a:t>sur la fusée, chaque astronaute </a:t>
            </a:r>
            <a:r>
              <a:rPr lang="fr-CA" sz="2000" dirty="0" smtClean="0"/>
              <a:t>devra </a:t>
            </a:r>
            <a:r>
              <a:rPr lang="fr-CA" sz="2000" dirty="0" err="1" smtClean="0"/>
              <a:t>suivreune</a:t>
            </a:r>
            <a:r>
              <a:rPr lang="fr-CA" sz="2000" dirty="0" smtClean="0"/>
              <a:t> formation d’une dizaine d’années. </a:t>
            </a:r>
          </a:p>
          <a:p>
            <a:r>
              <a:rPr lang="fr-CA" sz="2000" dirty="0" smtClean="0"/>
              <a:t>Ils </a:t>
            </a:r>
            <a:r>
              <a:rPr lang="fr-CA" sz="2000" dirty="0"/>
              <a:t>seront isolés du monde pendant quelques </a:t>
            </a:r>
            <a:r>
              <a:rPr lang="fr-CA" sz="2000" dirty="0" smtClean="0"/>
              <a:t>mois, </a:t>
            </a:r>
            <a:r>
              <a:rPr lang="fr-CA" sz="2000" dirty="0"/>
              <a:t>tous les deux </a:t>
            </a:r>
            <a:r>
              <a:rPr lang="fr-CA" sz="2000" dirty="0" smtClean="0"/>
              <a:t>ans, </a:t>
            </a:r>
            <a:r>
              <a:rPr lang="fr-CA" sz="2000" dirty="0"/>
              <a:t>par groupes de quatre dans des installations de simulation pour apprendre comment ils réagissent </a:t>
            </a:r>
            <a:r>
              <a:rPr lang="fr-CA" sz="2000" dirty="0" smtClean="0"/>
              <a:t> tout </a:t>
            </a:r>
            <a:r>
              <a:rPr lang="fr-CA" sz="2000" dirty="0"/>
              <a:t>en </a:t>
            </a:r>
            <a:r>
              <a:rPr lang="fr-CA" sz="2000" dirty="0" smtClean="0"/>
              <a:t>étant isolé </a:t>
            </a:r>
            <a:r>
              <a:rPr lang="fr-CA" sz="2000" dirty="0"/>
              <a:t>de tous les êtres humains, sauf pour vos trois membres de </a:t>
            </a:r>
            <a:r>
              <a:rPr lang="fr-CA" sz="2000" dirty="0" smtClean="0"/>
              <a:t>l'équipage.</a:t>
            </a:r>
          </a:p>
          <a:p>
            <a:r>
              <a:rPr lang="fr-CA" sz="2000" dirty="0" smtClean="0"/>
              <a:t> </a:t>
            </a:r>
            <a:r>
              <a:rPr lang="fr-CA" sz="2000" dirty="0"/>
              <a:t>En plus de l'expertise et de l'expérience de travail dont ils doivent déjà posséder, ils doivent apprendre </a:t>
            </a:r>
            <a:r>
              <a:rPr lang="fr-CA" sz="2000" dirty="0" smtClean="0"/>
              <a:t>beaucoup de compétences </a:t>
            </a:r>
            <a:r>
              <a:rPr lang="fr-CA" sz="2000" dirty="0"/>
              <a:t>nouvelles:. réparations physiques et électriques des structures d'habitat, les cultures dans des espaces confinés, </a:t>
            </a:r>
            <a:r>
              <a:rPr lang="fr-CA" sz="2000" dirty="0" smtClean="0"/>
              <a:t>les </a:t>
            </a:r>
            <a:r>
              <a:rPr lang="fr-CA" sz="2000" dirty="0"/>
              <a:t>questions de routine </a:t>
            </a:r>
            <a:r>
              <a:rPr lang="fr-CA" sz="2000" dirty="0" smtClean="0"/>
              <a:t>et médicales tels </a:t>
            </a:r>
            <a:r>
              <a:rPr lang="fr-CA" sz="2000" dirty="0"/>
              <a:t>que les soins </a:t>
            </a:r>
            <a:r>
              <a:rPr lang="fr-CA" sz="2000" dirty="0" smtClean="0"/>
              <a:t>dentaires, les </a:t>
            </a:r>
            <a:r>
              <a:rPr lang="fr-CA" sz="2000" dirty="0"/>
              <a:t>déchirures musculaires </a:t>
            </a:r>
            <a:r>
              <a:rPr lang="fr-CA" sz="2000" dirty="0" smtClean="0"/>
              <a:t>ou les </a:t>
            </a:r>
            <a:r>
              <a:rPr lang="fr-CA" sz="2000" dirty="0"/>
              <a:t>fractures osseuses. </a:t>
            </a:r>
          </a:p>
        </p:txBody>
      </p:sp>
    </p:spTree>
    <p:extLst>
      <p:ext uri="{BB962C8B-B14F-4D97-AF65-F5344CB8AC3E}">
        <p14:creationId xmlns:p14="http://schemas.microsoft.com/office/powerpoint/2010/main" val="2457913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780696"/>
          </a:xfrm>
        </p:spPr>
        <p:txBody>
          <a:bodyPr>
            <a:normAutofit fontScale="90000"/>
          </a:bodyPr>
          <a:lstStyle/>
          <a:p>
            <a:pPr algn="ctr"/>
            <a:r>
              <a:rPr lang="en-CA" sz="3200" dirty="0" smtClean="0"/>
              <a:t>Un voyage interminable!</a:t>
            </a:r>
            <a:br>
              <a:rPr lang="en-CA" sz="3200" dirty="0" smtClean="0"/>
            </a:br>
            <a:r>
              <a:rPr lang="en-CA" sz="3200" dirty="0" smtClean="0"/>
              <a:t>Entre 56 et 400 millions de km</a:t>
            </a:r>
            <a:endParaRPr lang="fr-CA" sz="3200" dirty="0"/>
          </a:p>
        </p:txBody>
      </p:sp>
      <p:sp>
        <p:nvSpPr>
          <p:cNvPr id="3" name="Espace réservé du contenu 2"/>
          <p:cNvSpPr>
            <a:spLocks noGrp="1"/>
          </p:cNvSpPr>
          <p:nvPr>
            <p:ph idx="1"/>
          </p:nvPr>
        </p:nvSpPr>
        <p:spPr/>
        <p:txBody>
          <a:bodyPr/>
          <a:lstStyle/>
          <a:p>
            <a:pPr marL="0" indent="0">
              <a:buNone/>
            </a:pPr>
            <a:endParaRPr lang="fr-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48642"/>
            <a:ext cx="5905500" cy="341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511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Le voyage vers Mars </a:t>
            </a:r>
            <a:endParaRPr lang="fr-CA" dirty="0"/>
          </a:p>
        </p:txBody>
      </p:sp>
      <p:sp>
        <p:nvSpPr>
          <p:cNvPr id="3" name="Espace réservé du contenu 2"/>
          <p:cNvSpPr>
            <a:spLocks noGrp="1"/>
          </p:cNvSpPr>
          <p:nvPr>
            <p:ph idx="1"/>
          </p:nvPr>
        </p:nvSpPr>
        <p:spPr/>
        <p:txBody>
          <a:bodyPr>
            <a:normAutofit fontScale="77500" lnSpcReduction="20000"/>
          </a:bodyPr>
          <a:lstStyle/>
          <a:p>
            <a:r>
              <a:rPr lang="fr-CA" dirty="0"/>
              <a:t>Le vol </a:t>
            </a:r>
            <a:r>
              <a:rPr lang="fr-CA" dirty="0" smtClean="0"/>
              <a:t>est d’une durée de </a:t>
            </a:r>
            <a:r>
              <a:rPr lang="fr-CA" dirty="0"/>
              <a:t>sept à huit mois (en fonction des positions relatives de la Terre et Mars). Les astronautes vont passer ces sept mois ensemble dans un très petit espace beaucoup plus petit que le port d'attache dans la colonie sur Mars, dépourvu de Douche de luxe ou </a:t>
            </a:r>
            <a:r>
              <a:rPr lang="fr-CA" i="1" dirty="0"/>
              <a:t>superflu. </a:t>
            </a:r>
            <a:r>
              <a:rPr lang="fr-CA" dirty="0" smtClean="0"/>
              <a:t>Au </a:t>
            </a:r>
            <a:r>
              <a:rPr lang="fr-CA" dirty="0"/>
              <a:t>lieu de cela les astronautes se débrouiller avec des lingettes humides </a:t>
            </a:r>
            <a:r>
              <a:rPr lang="fr-CA" dirty="0" smtClean="0"/>
              <a:t>tel </a:t>
            </a:r>
            <a:r>
              <a:rPr lang="fr-CA" dirty="0"/>
              <a:t>qu'il est utilisé par les astronautes sur la Station spatiale internationale. </a:t>
            </a:r>
            <a:endParaRPr lang="fr-CA" dirty="0" smtClean="0"/>
          </a:p>
          <a:p>
            <a:endParaRPr lang="fr-CA" dirty="0" smtClean="0"/>
          </a:p>
          <a:p>
            <a:r>
              <a:rPr lang="fr-CA" dirty="0"/>
              <a:t>Lyophilisé et de la nourriture en conserve est la seule option. Il y aura du bruit constant des ventilateurs, des ordinateurs et des systèmes de soutien à</a:t>
            </a:r>
            <a:r>
              <a:rPr lang="fr-CA" dirty="0" smtClean="0"/>
              <a:t> </a:t>
            </a:r>
            <a:r>
              <a:rPr lang="fr-CA" dirty="0"/>
              <a:t>la vie, et une routine </a:t>
            </a:r>
            <a:r>
              <a:rPr lang="fr-CA" dirty="0" smtClean="0"/>
              <a:t>de </a:t>
            </a:r>
            <a:r>
              <a:rPr lang="fr-CA" dirty="0"/>
              <a:t>3 heures d'exercices par jour afin de maintenir la masse musculaire. Si les astronautes sont frappés par une tempête solaire , ils doivent se réfugier dans la même </a:t>
            </a:r>
            <a:r>
              <a:rPr lang="fr-CA" dirty="0" smtClean="0"/>
              <a:t>petite </a:t>
            </a:r>
            <a:r>
              <a:rPr lang="fr-CA" dirty="0"/>
              <a:t>zone abritée de la fusée qui offre la meilleure protection, jusqu'à plusieurs jours. </a:t>
            </a:r>
          </a:p>
        </p:txBody>
      </p:sp>
    </p:spTree>
    <p:extLst>
      <p:ext uri="{BB962C8B-B14F-4D97-AF65-F5344CB8AC3E}">
        <p14:creationId xmlns:p14="http://schemas.microsoft.com/office/powerpoint/2010/main" val="3091769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La vie </a:t>
            </a:r>
            <a:r>
              <a:rPr lang="en-CA" dirty="0" err="1" smtClean="0"/>
              <a:t>sur</a:t>
            </a:r>
            <a:r>
              <a:rPr lang="en-CA" dirty="0" smtClean="0"/>
              <a:t> Mars</a:t>
            </a:r>
            <a:endParaRPr lang="fr-CA" dirty="0"/>
          </a:p>
        </p:txBody>
      </p:sp>
      <p:sp>
        <p:nvSpPr>
          <p:cNvPr id="3" name="Espace réservé du contenu 2"/>
          <p:cNvSpPr>
            <a:spLocks noGrp="1"/>
          </p:cNvSpPr>
          <p:nvPr>
            <p:ph idx="1"/>
          </p:nvPr>
        </p:nvSpPr>
        <p:spPr/>
        <p:txBody>
          <a:bodyPr>
            <a:normAutofit fontScale="92500"/>
          </a:bodyPr>
          <a:lstStyle/>
          <a:p>
            <a:r>
              <a:rPr lang="fr-CA" dirty="0"/>
              <a:t>Une fois </a:t>
            </a:r>
            <a:r>
              <a:rPr lang="fr-CA" dirty="0" smtClean="0"/>
              <a:t>arrivés sur </a:t>
            </a:r>
            <a:r>
              <a:rPr lang="fr-CA" dirty="0"/>
              <a:t>​​Mars, les astronautes devront commencer à faire usage de leurs unités de vie relativement spacieuses, plus de 50 m </a:t>
            </a:r>
            <a:r>
              <a:rPr lang="fr-CA" baseline="30000" dirty="0"/>
              <a:t>2</a:t>
            </a:r>
            <a:r>
              <a:rPr lang="fr-CA" dirty="0"/>
              <a:t> par personne, et un total de plus de 200 m </a:t>
            </a:r>
            <a:r>
              <a:rPr lang="fr-CA" baseline="30000" dirty="0"/>
              <a:t>2 </a:t>
            </a:r>
            <a:r>
              <a:rPr lang="fr-CA" dirty="0" smtClean="0"/>
              <a:t>intérieure combinée.</a:t>
            </a:r>
          </a:p>
          <a:p>
            <a:r>
              <a:rPr lang="fr-CA" dirty="0"/>
              <a:t>Dans </a:t>
            </a:r>
            <a:r>
              <a:rPr lang="fr-CA" dirty="0" smtClean="0"/>
              <a:t>les unités, on retrouve des </a:t>
            </a:r>
            <a:r>
              <a:rPr lang="fr-CA" dirty="0"/>
              <a:t>chambres, </a:t>
            </a:r>
            <a:r>
              <a:rPr lang="fr-CA" dirty="0" smtClean="0"/>
              <a:t>des espaces </a:t>
            </a:r>
            <a:r>
              <a:rPr lang="fr-CA" dirty="0"/>
              <a:t>de </a:t>
            </a:r>
            <a:r>
              <a:rPr lang="fr-CA" dirty="0" smtClean="0"/>
              <a:t>travail, un </a:t>
            </a:r>
            <a:r>
              <a:rPr lang="fr-CA" dirty="0"/>
              <a:t>salon et d'une «unité de production végétale», où ils </a:t>
            </a:r>
            <a:r>
              <a:rPr lang="fr-CA" dirty="0" smtClean="0"/>
              <a:t>font pousser leurs plantes hydroponique. </a:t>
            </a:r>
            <a:r>
              <a:rPr lang="fr-CA" dirty="0"/>
              <a:t>Ils seront également en mesure de prendre une douche normale, préparer </a:t>
            </a:r>
            <a:r>
              <a:rPr lang="fr-CA" dirty="0" smtClean="0"/>
              <a:t>de la </a:t>
            </a:r>
            <a:r>
              <a:rPr lang="fr-CA" dirty="0"/>
              <a:t>nourriture fraîche (qui eux-mêmes grandi et récoltées ) dans la cuisine, porter des vêtements ordinaires, et, en substance conduire typiques au jour le jour la vie. </a:t>
            </a:r>
          </a:p>
        </p:txBody>
      </p:sp>
    </p:spTree>
    <p:extLst>
      <p:ext uri="{BB962C8B-B14F-4D97-AF65-F5344CB8AC3E}">
        <p14:creationId xmlns:p14="http://schemas.microsoft.com/office/powerpoint/2010/main" val="1244369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CA" sz="3600" b="1" dirty="0"/>
              <a:t>Un habitat humain sur Mars en 2023</a:t>
            </a:r>
            <a:endParaRPr lang="fr-CA" sz="3600" dirty="0"/>
          </a:p>
        </p:txBody>
      </p:sp>
      <p:sp>
        <p:nvSpPr>
          <p:cNvPr id="4" name="Espace réservé du contenu 3"/>
          <p:cNvSpPr>
            <a:spLocks noGrp="1"/>
          </p:cNvSpPr>
          <p:nvPr>
            <p:ph idx="1"/>
          </p:nvPr>
        </p:nvSpPr>
        <p:spPr/>
        <p:txBody>
          <a:bodyPr>
            <a:normAutofit fontScale="92500" lnSpcReduction="10000"/>
          </a:bodyPr>
          <a:lstStyle/>
          <a:p>
            <a:r>
              <a:rPr lang="fr-CA" sz="2200" dirty="0"/>
              <a:t>Mars One emmènera des humains sur Mars en 2023 pour fonder un habitat permanent à partir duquel nous pourrons prospérer, apprendre et nous développer. Avant que le premier équipage ne se pose, Mars One aura installé un habitat durable conçu pour recevoir de nouveaux astronautes tous les deux ans. Pour cela, Mars One a un projet précis et réaliste </a:t>
            </a:r>
            <a:r>
              <a:rPr lang="fr-CA" sz="2200" dirty="0" smtClean="0"/>
              <a:t>qui se veut être entièrement </a:t>
            </a:r>
            <a:r>
              <a:rPr lang="fr-CA" sz="2200" dirty="0"/>
              <a:t>basé sur des technologies existantes. Le projet est faisable tant sur le plan économique que logistique, en coopération avec les fournisseurs et experts actuels en exploration spatiale.</a:t>
            </a:r>
            <a:br>
              <a:rPr lang="fr-CA" sz="2200" dirty="0"/>
            </a:br>
            <a:r>
              <a:rPr lang="fr-CA" sz="2200" dirty="0"/>
              <a:t/>
            </a:r>
            <a:br>
              <a:rPr lang="fr-CA" sz="2200" dirty="0"/>
            </a:br>
            <a:r>
              <a:rPr lang="fr-CA" sz="2200" dirty="0"/>
              <a:t>Nous vous invitons à participer à ce voyage en partageant notre vision avec vos amis, en soutenant nos efforts et peut-être en devenant vous-même le prochain astronaute sur Mars.</a:t>
            </a:r>
            <a:r>
              <a:rPr lang="fr-CA" dirty="0"/>
              <a:t/>
            </a:r>
            <a:br>
              <a:rPr lang="fr-CA" dirty="0"/>
            </a:br>
            <a:endParaRPr lang="fr-CA" dirty="0"/>
          </a:p>
        </p:txBody>
      </p:sp>
    </p:spTree>
    <p:extLst>
      <p:ext uri="{BB962C8B-B14F-4D97-AF65-F5344CB8AC3E}">
        <p14:creationId xmlns:p14="http://schemas.microsoft.com/office/powerpoint/2010/main" val="692445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La vie </a:t>
            </a:r>
            <a:r>
              <a:rPr lang="en-CA" dirty="0" err="1" smtClean="0"/>
              <a:t>sur</a:t>
            </a:r>
            <a:r>
              <a:rPr lang="en-CA" dirty="0" smtClean="0"/>
              <a:t> Mars…suite</a:t>
            </a:r>
            <a:endParaRPr lang="fr-CA" dirty="0"/>
          </a:p>
        </p:txBody>
      </p:sp>
      <p:sp>
        <p:nvSpPr>
          <p:cNvPr id="3" name="Espace réservé du contenu 2"/>
          <p:cNvSpPr>
            <a:spLocks noGrp="1"/>
          </p:cNvSpPr>
          <p:nvPr>
            <p:ph idx="1"/>
          </p:nvPr>
        </p:nvSpPr>
        <p:spPr/>
        <p:txBody>
          <a:bodyPr/>
          <a:lstStyle/>
          <a:p>
            <a:r>
              <a:rPr lang="fr-CA" dirty="0"/>
              <a:t>Si les astronautes </a:t>
            </a:r>
            <a:r>
              <a:rPr lang="fr-CA" dirty="0" smtClean="0"/>
              <a:t>désirent </a:t>
            </a:r>
            <a:r>
              <a:rPr lang="fr-CA" dirty="0"/>
              <a:t>quitter la colonie, ils devront porter un costume Mars. Cependant, tous les espaces de vie sont reliés par des passages pour que les astronautes peuvent se déplacer librement d'un bout de la colonie à l'autre. Comme les </a:t>
            </a:r>
            <a:r>
              <a:rPr lang="fr-CA" dirty="0" err="1"/>
              <a:t>rovers</a:t>
            </a:r>
            <a:r>
              <a:rPr lang="fr-CA" dirty="0"/>
              <a:t> ont fait beaucoup de la construction lourde avant leur arrivée, il ne faudra pas longtemps aux astronautes de trouver la routine dans leur nouvelle vie, se déplaçant dans la construction de précieux et de la recherche. </a:t>
            </a:r>
          </a:p>
        </p:txBody>
      </p:sp>
    </p:spTree>
    <p:extLst>
      <p:ext uri="{BB962C8B-B14F-4D97-AF65-F5344CB8AC3E}">
        <p14:creationId xmlns:p14="http://schemas.microsoft.com/office/powerpoint/2010/main" val="4246771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L’avenir</a:t>
            </a:r>
            <a:r>
              <a:rPr lang="en-CA" dirty="0" smtClean="0"/>
              <a:t> du </a:t>
            </a:r>
            <a:r>
              <a:rPr lang="en-CA" dirty="0" err="1" smtClean="0"/>
              <a:t>projet</a:t>
            </a:r>
            <a:endParaRPr lang="fr-CA" dirty="0"/>
          </a:p>
        </p:txBody>
      </p:sp>
      <p:sp>
        <p:nvSpPr>
          <p:cNvPr id="3" name="Espace réservé du contenu 2"/>
          <p:cNvSpPr>
            <a:spLocks noGrp="1"/>
          </p:cNvSpPr>
          <p:nvPr>
            <p:ph idx="1"/>
          </p:nvPr>
        </p:nvSpPr>
        <p:spPr/>
        <p:txBody>
          <a:bodyPr/>
          <a:lstStyle/>
          <a:p>
            <a:r>
              <a:rPr lang="fr-CA" dirty="0"/>
              <a:t>Un nouveau groupe de quatre astronautes sur Mars tous les deux ans, cesse d'augmenter la taille de la colonie. Une unité résidentielle sera construite à partir de matériaux locaux, finalement assez grand pour faire pousser des arbres. </a:t>
            </a:r>
            <a:endParaRPr lang="fr-CA" dirty="0" smtClean="0"/>
          </a:p>
          <a:p>
            <a:r>
              <a:rPr lang="fr-CA" dirty="0"/>
              <a:t>Plusieurs nouveaux composants seront livrés à Mars alors que le premier groupe de quatre astronautes sont présents.</a:t>
            </a:r>
          </a:p>
        </p:txBody>
      </p:sp>
    </p:spTree>
    <p:extLst>
      <p:ext uri="{BB962C8B-B14F-4D97-AF65-F5344CB8AC3E}">
        <p14:creationId xmlns:p14="http://schemas.microsoft.com/office/powerpoint/2010/main" val="3204848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ormAutofit/>
          </a:bodyPr>
          <a:lstStyle/>
          <a:p>
            <a:r>
              <a:rPr lang="fr-CA" sz="1800" dirty="0"/>
              <a:t>l'atterrisseur martien sera testé huit (8) fois avant le débarquement de l'équipage de la première utilisation des véhicules identiques. </a:t>
            </a:r>
            <a:endParaRPr lang="fr-CA" sz="1800" dirty="0" smtClean="0"/>
          </a:p>
          <a:p>
            <a:r>
              <a:rPr lang="fr-CA" sz="1800" dirty="0" smtClean="0"/>
              <a:t>Les astronautes </a:t>
            </a:r>
            <a:r>
              <a:rPr lang="fr-CA" sz="1800" dirty="0"/>
              <a:t>quitteront la Terre avec l'hypothèse qu'ils ne reviendront </a:t>
            </a:r>
            <a:r>
              <a:rPr lang="fr-CA" sz="1800" dirty="0" smtClean="0"/>
              <a:t>jamais.</a:t>
            </a:r>
          </a:p>
          <a:p>
            <a:r>
              <a:rPr lang="fr-CA" sz="1800" dirty="0"/>
              <a:t>Mars devient leur nouvelle maison, la où ils vivront et travailleront pour ce qui sera probablement le reste de leur vie</a:t>
            </a:r>
            <a:r>
              <a:rPr lang="fr-CA" sz="1800" dirty="0" smtClean="0"/>
              <a:t>.</a:t>
            </a:r>
          </a:p>
          <a:p>
            <a:r>
              <a:rPr lang="fr-CA" sz="1800" dirty="0"/>
              <a:t>un voyage jusqu'à sept </a:t>
            </a:r>
            <a:r>
              <a:rPr lang="fr-CA" sz="1800" dirty="0" smtClean="0"/>
              <a:t>mois</a:t>
            </a:r>
          </a:p>
          <a:p>
            <a:r>
              <a:rPr lang="fr-CA" sz="1800" dirty="0"/>
              <a:t>l'emplacement de Mars One a choisi pour sa première colonie contient de la glace d'eau dans le sol, qui peut être extrait par l'application de chaleur. Cette eau peut être utilisée pour boire, se baigner, faire des cultures vivrières, et par électrolyse créer de l'oxygène. En outre, Mars possède de vastes sources naturelles d'azote, l'élément primaire (80%) l'air que nous respirons. </a:t>
            </a:r>
            <a:br>
              <a:rPr lang="fr-CA" sz="1800" dirty="0"/>
            </a:br>
            <a:endParaRPr lang="fr-CA" sz="1800" dirty="0"/>
          </a:p>
        </p:txBody>
      </p:sp>
    </p:spTree>
    <p:extLst>
      <p:ext uri="{BB962C8B-B14F-4D97-AF65-F5344CB8AC3E}">
        <p14:creationId xmlns:p14="http://schemas.microsoft.com/office/powerpoint/2010/main" val="1896955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r>
              <a:rPr lang="fr-CA" dirty="0"/>
              <a:t>peu de temps après les premiers humains arrivés, on s'attend à ce que les astronautes pourront créer leur propre habitation en utilisant des matériaux locaux. </a:t>
            </a:r>
            <a:endParaRPr lang="fr-CA" dirty="0" smtClean="0"/>
          </a:p>
          <a:p>
            <a:r>
              <a:rPr lang="fr-CA" dirty="0"/>
              <a:t>Les premiers plans de règlement d'un Mars pour environ 3000 mètres carrés de surface de production de puissance. </a:t>
            </a:r>
            <a:endParaRPr lang="fr-CA" dirty="0" smtClean="0"/>
          </a:p>
          <a:p>
            <a:r>
              <a:rPr lang="fr-CA" dirty="0"/>
              <a:t/>
            </a:r>
            <a:br>
              <a:rPr lang="fr-CA" dirty="0"/>
            </a:br>
            <a:r>
              <a:rPr lang="fr-CA" dirty="0"/>
              <a:t/>
            </a:r>
            <a:br>
              <a:rPr lang="fr-CA" dirty="0"/>
            </a:br>
            <a:endParaRPr lang="fr-CA" dirty="0"/>
          </a:p>
        </p:txBody>
      </p:sp>
    </p:spTree>
    <p:extLst>
      <p:ext uri="{BB962C8B-B14F-4D97-AF65-F5344CB8AC3E}">
        <p14:creationId xmlns:p14="http://schemas.microsoft.com/office/powerpoint/2010/main" val="2432286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ormAutofit/>
          </a:bodyPr>
          <a:lstStyle/>
          <a:p>
            <a:r>
              <a:rPr lang="fr-CA" sz="2200" dirty="0"/>
              <a:t>En outre, il </a:t>
            </a:r>
            <a:r>
              <a:rPr lang="fr-CA" sz="2200" dirty="0" err="1"/>
              <a:t>ya</a:t>
            </a:r>
            <a:r>
              <a:rPr lang="fr-CA" sz="2200" dirty="0"/>
              <a:t> un point dans le temps après lequel le corps humain se sont adaptés au champ de gravitation 38% de Mars et d'être incapable de retourner à la gravité terrestre beaucoup plus forte. Cela est dû à la variation totale physiologique dans le corps humain qui comprend diminution de la densité osseuse, la force musculaire et la capacité du système circulatoire. Tout un cosmonaute à bord de Mir était capable de marcher au retour sur Terre après treize mois en apesanteur, il peut y avoir une durée sur Mars, après quoi le corps humain ne pas être en mesure de s'adapter à la hausse la gravité de la Terre à son retour. </a:t>
            </a:r>
            <a:r>
              <a:rPr lang="fr-CA" dirty="0"/>
              <a:t/>
            </a:r>
            <a:br>
              <a:rPr lang="fr-CA" dirty="0"/>
            </a:br>
            <a:endParaRPr lang="fr-CA" dirty="0"/>
          </a:p>
        </p:txBody>
      </p:sp>
    </p:spTree>
    <p:extLst>
      <p:ext uri="{BB962C8B-B14F-4D97-AF65-F5344CB8AC3E}">
        <p14:creationId xmlns:p14="http://schemas.microsoft.com/office/powerpoint/2010/main" val="1758439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Mission de Mars One</a:t>
            </a:r>
            <a:endParaRPr lang="fr-CA" dirty="0"/>
          </a:p>
        </p:txBody>
      </p:sp>
      <p:sp>
        <p:nvSpPr>
          <p:cNvPr id="3" name="Espace réservé du contenu 2"/>
          <p:cNvSpPr>
            <a:spLocks noGrp="1"/>
          </p:cNvSpPr>
          <p:nvPr>
            <p:ph idx="1"/>
          </p:nvPr>
        </p:nvSpPr>
        <p:spPr/>
        <p:txBody>
          <a:bodyPr/>
          <a:lstStyle/>
          <a:p>
            <a:endParaRPr lang="fr-CA" dirty="0" smtClean="0"/>
          </a:p>
          <a:p>
            <a:r>
              <a:rPr lang="fr-CA" dirty="0"/>
              <a:t>L</a:t>
            </a:r>
            <a:r>
              <a:rPr lang="fr-CA" dirty="0" smtClean="0"/>
              <a:t>'objectif </a:t>
            </a:r>
            <a:r>
              <a:rPr lang="fr-CA" dirty="0"/>
              <a:t>de la mission de Mars One </a:t>
            </a:r>
            <a:r>
              <a:rPr lang="fr-CA" dirty="0" smtClean="0"/>
              <a:t>est d’établir </a:t>
            </a:r>
            <a:r>
              <a:rPr lang="fr-CA" dirty="0"/>
              <a:t>une colonie humaine sur la planète Mars en 2023</a:t>
            </a:r>
          </a:p>
        </p:txBody>
      </p:sp>
    </p:spTree>
    <p:extLst>
      <p:ext uri="{BB962C8B-B14F-4D97-AF65-F5344CB8AC3E}">
        <p14:creationId xmlns:p14="http://schemas.microsoft.com/office/powerpoint/2010/main" val="860078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Vision de Mars One</a:t>
            </a:r>
            <a:endParaRPr lang="fr-CA" dirty="0"/>
          </a:p>
        </p:txBody>
      </p:sp>
      <p:sp>
        <p:nvSpPr>
          <p:cNvPr id="3" name="Espace réservé du contenu 2"/>
          <p:cNvSpPr>
            <a:spLocks noGrp="1"/>
          </p:cNvSpPr>
          <p:nvPr>
            <p:ph idx="1"/>
          </p:nvPr>
        </p:nvSpPr>
        <p:spPr/>
        <p:txBody>
          <a:bodyPr>
            <a:normAutofit fontScale="92500"/>
          </a:bodyPr>
          <a:lstStyle/>
          <a:p>
            <a:r>
              <a:rPr lang="fr-CA" dirty="0"/>
              <a:t>Mars </a:t>
            </a:r>
            <a:r>
              <a:rPr lang="fr-CA" dirty="0" smtClean="0"/>
              <a:t>One </a:t>
            </a:r>
            <a:r>
              <a:rPr lang="fr-CA" dirty="0"/>
              <a:t>croit </a:t>
            </a:r>
            <a:r>
              <a:rPr lang="fr-CA" dirty="0" smtClean="0"/>
              <a:t>en l’exploration </a:t>
            </a:r>
            <a:r>
              <a:rPr lang="fr-CA" dirty="0"/>
              <a:t>humaine du système </a:t>
            </a:r>
            <a:r>
              <a:rPr lang="fr-CA" dirty="0" smtClean="0"/>
              <a:t>solaire et </a:t>
            </a:r>
            <a:r>
              <a:rPr lang="fr-CA" dirty="0"/>
              <a:t>doit être un effort </a:t>
            </a:r>
            <a:r>
              <a:rPr lang="fr-CA" dirty="0" smtClean="0"/>
              <a:t>global qui est </a:t>
            </a:r>
            <a:r>
              <a:rPr lang="fr-CA" dirty="0"/>
              <a:t>supérieur à l'ambition d'une nation donnée. </a:t>
            </a:r>
            <a:r>
              <a:rPr lang="fr-CA" dirty="0" smtClean="0"/>
              <a:t>L’exploration </a:t>
            </a:r>
            <a:r>
              <a:rPr lang="fr-CA" dirty="0"/>
              <a:t>de Mars offre la possibilité de célébrer le pouvoir de l'humanité unie. </a:t>
            </a:r>
            <a:br>
              <a:rPr lang="fr-CA" dirty="0"/>
            </a:br>
            <a:r>
              <a:rPr lang="fr-CA" dirty="0"/>
              <a:t>Comme pour le débarquement lunaire Apollo, une mission habitée vers Mars inspirera les générations à croire que tout est possible, que tout </a:t>
            </a:r>
            <a:r>
              <a:rPr lang="fr-CA" dirty="0" smtClean="0"/>
              <a:t>peut </a:t>
            </a:r>
            <a:r>
              <a:rPr lang="fr-CA" dirty="0"/>
              <a:t>être réalisé. Mars </a:t>
            </a:r>
            <a:r>
              <a:rPr lang="fr-CA" dirty="0" smtClean="0"/>
              <a:t>One </a:t>
            </a:r>
            <a:r>
              <a:rPr lang="fr-CA" dirty="0"/>
              <a:t>croit qu'il est non seulement possible, mais impératif </a:t>
            </a:r>
            <a:r>
              <a:rPr lang="fr-CA" dirty="0" smtClean="0"/>
              <a:t>d’établir </a:t>
            </a:r>
            <a:r>
              <a:rPr lang="fr-CA" dirty="0"/>
              <a:t>une colonie permanente sur Mars afin d'accélérer notre compréhension de la formation du système solaire, </a:t>
            </a:r>
            <a:r>
              <a:rPr lang="fr-CA" dirty="0" smtClean="0"/>
              <a:t>des </a:t>
            </a:r>
            <a:r>
              <a:rPr lang="fr-CA" dirty="0"/>
              <a:t>origines de la </a:t>
            </a:r>
            <a:r>
              <a:rPr lang="fr-CA" dirty="0" smtClean="0"/>
              <a:t>vie </a:t>
            </a:r>
            <a:r>
              <a:rPr lang="fr-CA" dirty="0"/>
              <a:t>et </a:t>
            </a:r>
            <a:r>
              <a:rPr lang="fr-CA" dirty="0" smtClean="0"/>
              <a:t>de </a:t>
            </a:r>
            <a:r>
              <a:rPr lang="fr-CA" dirty="0"/>
              <a:t>notre place dans l'univers. </a:t>
            </a:r>
          </a:p>
        </p:txBody>
      </p:sp>
      <p:pic>
        <p:nvPicPr>
          <p:cNvPr id="4" name="Image 3" descr="logo marso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268760"/>
            <a:ext cx="2080260" cy="579120"/>
          </a:xfrm>
          <a:prstGeom prst="rect">
            <a:avLst/>
          </a:prstGeom>
          <a:noFill/>
          <a:ln>
            <a:noFill/>
          </a:ln>
        </p:spPr>
      </p:pic>
    </p:spTree>
    <p:extLst>
      <p:ext uri="{BB962C8B-B14F-4D97-AF65-F5344CB8AC3E}">
        <p14:creationId xmlns:p14="http://schemas.microsoft.com/office/powerpoint/2010/main" val="3311572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Le plan de travail</a:t>
            </a:r>
            <a:endParaRPr lang="fr-CA" dirty="0"/>
          </a:p>
        </p:txBody>
      </p:sp>
      <p:sp>
        <p:nvSpPr>
          <p:cNvPr id="3" name="Espace réservé du contenu 2"/>
          <p:cNvSpPr>
            <a:spLocks noGrp="1"/>
          </p:cNvSpPr>
          <p:nvPr>
            <p:ph idx="1"/>
          </p:nvPr>
        </p:nvSpPr>
        <p:spPr/>
        <p:txBody>
          <a:bodyPr/>
          <a:lstStyle/>
          <a:p>
            <a:r>
              <a:rPr lang="fr-CA" dirty="0"/>
              <a:t>Mars One a développé une feuille de route vers Mars </a:t>
            </a:r>
            <a:r>
              <a:rPr lang="fr-CA" dirty="0" smtClean="0"/>
              <a:t>composée </a:t>
            </a:r>
            <a:r>
              <a:rPr lang="fr-CA" dirty="0"/>
              <a:t>de différentes étapes, chaque étape nous rapproche de </a:t>
            </a:r>
            <a:r>
              <a:rPr lang="fr-CA" dirty="0" smtClean="0"/>
              <a:t>l’émigration </a:t>
            </a:r>
            <a:r>
              <a:rPr lang="fr-CA" dirty="0"/>
              <a:t>d</a:t>
            </a:r>
            <a:r>
              <a:rPr lang="fr-CA" dirty="0" smtClean="0"/>
              <a:t>es </a:t>
            </a:r>
            <a:r>
              <a:rPr lang="fr-CA" dirty="0"/>
              <a:t>quatre premières personnes sur la planète Mars en 2023. </a:t>
            </a:r>
            <a:endParaRPr lang="fr-CA" dirty="0" smtClean="0"/>
          </a:p>
          <a:p>
            <a:r>
              <a:rPr lang="fr-CA" dirty="0" smtClean="0"/>
              <a:t>Voici </a:t>
            </a:r>
            <a:r>
              <a:rPr lang="fr-CA" dirty="0"/>
              <a:t>les étapes les plus importantes de notre </a:t>
            </a:r>
            <a:r>
              <a:rPr lang="fr-CA" dirty="0" smtClean="0"/>
              <a:t>plan</a:t>
            </a:r>
            <a:r>
              <a:rPr lang="fr-CA" dirty="0"/>
              <a:t>.</a:t>
            </a:r>
            <a:br>
              <a:rPr lang="fr-CA" dirty="0"/>
            </a:br>
            <a:endParaRPr lang="fr-CA" dirty="0"/>
          </a:p>
        </p:txBody>
      </p:sp>
    </p:spTree>
    <p:extLst>
      <p:ext uri="{BB962C8B-B14F-4D97-AF65-F5344CB8AC3E}">
        <p14:creationId xmlns:p14="http://schemas.microsoft.com/office/powerpoint/2010/main" val="2679853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2011 analyse du </a:t>
            </a:r>
            <a:r>
              <a:rPr lang="en-CA" dirty="0" err="1" smtClean="0"/>
              <a:t>projet</a:t>
            </a:r>
            <a:endParaRPr lang="fr-CA" dirty="0"/>
          </a:p>
        </p:txBody>
      </p:sp>
      <p:sp>
        <p:nvSpPr>
          <p:cNvPr id="3" name="Espace réservé du contenu 2"/>
          <p:cNvSpPr>
            <a:spLocks noGrp="1"/>
          </p:cNvSpPr>
          <p:nvPr>
            <p:ph idx="1"/>
          </p:nvPr>
        </p:nvSpPr>
        <p:spPr/>
        <p:txBody>
          <a:bodyPr/>
          <a:lstStyle/>
          <a:p>
            <a:endParaRPr lang="fr-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24944"/>
            <a:ext cx="583264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985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2013 </a:t>
            </a:r>
            <a:r>
              <a:rPr lang="en-CA" sz="2000" dirty="0" smtClean="0"/>
              <a:t>C</a:t>
            </a:r>
            <a:r>
              <a:rPr lang="en-CA" sz="2000" dirty="0"/>
              <a:t>a</a:t>
            </a:r>
            <a:r>
              <a:rPr lang="en-CA" sz="2000" dirty="0" smtClean="0"/>
              <a:t>ndidatures et conceptions des </a:t>
            </a:r>
            <a:r>
              <a:rPr lang="en-CA" sz="2000" dirty="0" err="1" smtClean="0"/>
              <a:t>résidences</a:t>
            </a:r>
            <a:endParaRPr lang="fr-CA" sz="2000" dirty="0"/>
          </a:p>
        </p:txBody>
      </p:sp>
      <p:sp>
        <p:nvSpPr>
          <p:cNvPr id="3" name="Espace réservé du contenu 2"/>
          <p:cNvSpPr>
            <a:spLocks noGrp="1"/>
          </p:cNvSpPr>
          <p:nvPr>
            <p:ph idx="1"/>
          </p:nvPr>
        </p:nvSpPr>
        <p:spPr/>
        <p:txBody>
          <a:bodyPr/>
          <a:lstStyle/>
          <a:p>
            <a:endParaRPr lang="fr-C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36912"/>
            <a:ext cx="6048672"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97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2014-Préparation du </a:t>
            </a:r>
            <a:r>
              <a:rPr lang="en-CA" dirty="0" err="1" smtClean="0"/>
              <a:t>matériel</a:t>
            </a:r>
            <a:endParaRPr lang="fr-CA" dirty="0"/>
          </a:p>
        </p:txBody>
      </p:sp>
      <p:sp>
        <p:nvSpPr>
          <p:cNvPr id="3" name="Espace réservé du contenu 2"/>
          <p:cNvSpPr>
            <a:spLocks noGrp="1"/>
          </p:cNvSpPr>
          <p:nvPr>
            <p:ph idx="1"/>
          </p:nvPr>
        </p:nvSpPr>
        <p:spPr/>
        <p:txBody>
          <a:bodyPr/>
          <a:lstStyle/>
          <a:p>
            <a:endParaRPr lang="fr-C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60848"/>
            <a:ext cx="6184185" cy="416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111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CA" dirty="0" smtClean="0"/>
              <a:t>2016-Première </a:t>
            </a:r>
            <a:r>
              <a:rPr lang="en-CA" dirty="0" err="1" smtClean="0"/>
              <a:t>cargaison</a:t>
            </a:r>
            <a:r>
              <a:rPr lang="en-CA" dirty="0" smtClean="0"/>
              <a:t> 2500 KG</a:t>
            </a:r>
            <a:endParaRPr lang="fr-CA" dirty="0"/>
          </a:p>
        </p:txBody>
      </p:sp>
      <p:sp>
        <p:nvSpPr>
          <p:cNvPr id="3" name="Espace réservé du contenu 2"/>
          <p:cNvSpPr>
            <a:spLocks noGrp="1"/>
          </p:cNvSpPr>
          <p:nvPr>
            <p:ph idx="1"/>
          </p:nvPr>
        </p:nvSpPr>
        <p:spPr/>
        <p:txBody>
          <a:bodyPr>
            <a:normAutofit/>
          </a:bodyPr>
          <a:lstStyle/>
          <a:p>
            <a:r>
              <a:rPr lang="en-US" sz="1400" dirty="0"/>
              <a:t>The supply mission will be launched for Mars in January 2016. It will land on the Red Planet in October 2016 with its cargo of 2500 kilograms of spare parts, solar photovoltaic panels, and general supplies. It will land close to where the outpost is expected to be.</a:t>
            </a:r>
            <a:endParaRPr lang="fr-CA"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708920"/>
            <a:ext cx="684076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4839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167</TotalTime>
  <Words>1533</Words>
  <Application>Microsoft Office PowerPoint</Application>
  <PresentationFormat>Affichage à l'écran (4:3)</PresentationFormat>
  <Paragraphs>52</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Débit</vt:lpstr>
      <vt:lpstr>Exploration ou suicide galactique?</vt:lpstr>
      <vt:lpstr>Un habitat humain sur Mars en 2023</vt:lpstr>
      <vt:lpstr>Mission de Mars One</vt:lpstr>
      <vt:lpstr>Vision de Mars One</vt:lpstr>
      <vt:lpstr>Le plan de travail</vt:lpstr>
      <vt:lpstr>2011 analyse du projet</vt:lpstr>
      <vt:lpstr>2013 Candidatures et conceptions des résidences</vt:lpstr>
      <vt:lpstr>2014-Préparation du matériel</vt:lpstr>
      <vt:lpstr>2016-Première cargaison 2500 KG</vt:lpstr>
      <vt:lpstr>2018- Premier Rover dirigé de la Terre</vt:lpstr>
      <vt:lpstr>2021-Les 6 unités sont complétées</vt:lpstr>
      <vt:lpstr>2022</vt:lpstr>
      <vt:lpstr>2023- Arrivée de la première équipe</vt:lpstr>
      <vt:lpstr>Juin 2025- Arrivée de la seconde équipe</vt:lpstr>
      <vt:lpstr>Présentation PowerPoint</vt:lpstr>
      <vt:lpstr>Années de formation </vt:lpstr>
      <vt:lpstr>Un voyage interminable! Entre 56 et 400 millions de km</vt:lpstr>
      <vt:lpstr>Le voyage vers Mars </vt:lpstr>
      <vt:lpstr>La vie sur Mars</vt:lpstr>
      <vt:lpstr>La vie sur Mars…suite</vt:lpstr>
      <vt:lpstr>L’avenir du projet</vt:lpstr>
      <vt:lpstr>Présentation PowerPoint</vt:lpstr>
      <vt:lpstr>Présentation PowerPoint</vt:lpstr>
      <vt:lpstr>Présentation PowerPoint</vt:lpstr>
    </vt:vector>
  </TitlesOfParts>
  <Company>CSRS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Potvin Martin</dc:creator>
  <cp:lastModifiedBy>Théberge Martine</cp:lastModifiedBy>
  <cp:revision>20</cp:revision>
  <dcterms:created xsi:type="dcterms:W3CDTF">2013-02-15T18:44:31Z</dcterms:created>
  <dcterms:modified xsi:type="dcterms:W3CDTF">2013-04-15T18:22:00Z</dcterms:modified>
</cp:coreProperties>
</file>