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8" r:id="rId7"/>
    <p:sldId id="262" r:id="rId8"/>
    <p:sldId id="263" r:id="rId9"/>
    <p:sldId id="264" r:id="rId10"/>
    <p:sldId id="269" r:id="rId11"/>
    <p:sldId id="265" r:id="rId12"/>
    <p:sldId id="266" r:id="rId13"/>
    <p:sldId id="270" r:id="rId14"/>
    <p:sldId id="267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8861FD2-A445-46B2-A046-28FAE2CCA112}" type="datetimeFigureOut">
              <a:rPr lang="fr-CA" smtClean="0"/>
              <a:t>2013-08-30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AC1E580-1D04-4A68-BE35-6E19CEF4BA0E}" type="slidenum">
              <a:rPr lang="fr-CA" smtClean="0"/>
              <a:t>‹N°›</a:t>
            </a:fld>
            <a:endParaRPr lang="fr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1FD2-A445-46B2-A046-28FAE2CCA112}" type="datetimeFigureOut">
              <a:rPr lang="fr-CA" smtClean="0"/>
              <a:t>2013-08-30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580-1D04-4A68-BE35-6E19CEF4BA0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1FD2-A445-46B2-A046-28FAE2CCA112}" type="datetimeFigureOut">
              <a:rPr lang="fr-CA" smtClean="0"/>
              <a:t>2013-08-30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580-1D04-4A68-BE35-6E19CEF4BA0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1FD2-A445-46B2-A046-28FAE2CCA112}" type="datetimeFigureOut">
              <a:rPr lang="fr-CA" smtClean="0"/>
              <a:t>2013-08-30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580-1D04-4A68-BE35-6E19CEF4BA0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1FD2-A445-46B2-A046-28FAE2CCA112}" type="datetimeFigureOut">
              <a:rPr lang="fr-CA" smtClean="0"/>
              <a:t>2013-08-30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580-1D04-4A68-BE35-6E19CEF4BA0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1FD2-A445-46B2-A046-28FAE2CCA112}" type="datetimeFigureOut">
              <a:rPr lang="fr-CA" smtClean="0"/>
              <a:t>2013-08-30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580-1D04-4A68-BE35-6E19CEF4BA0E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1FD2-A445-46B2-A046-28FAE2CCA112}" type="datetimeFigureOut">
              <a:rPr lang="fr-CA" smtClean="0"/>
              <a:t>2013-08-30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580-1D04-4A68-BE35-6E19CEF4BA0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1FD2-A445-46B2-A046-28FAE2CCA112}" type="datetimeFigureOut">
              <a:rPr lang="fr-CA" smtClean="0"/>
              <a:t>2013-08-30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580-1D04-4A68-BE35-6E19CEF4BA0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1FD2-A445-46B2-A046-28FAE2CCA112}" type="datetimeFigureOut">
              <a:rPr lang="fr-CA" smtClean="0"/>
              <a:t>2013-08-30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580-1D04-4A68-BE35-6E19CEF4BA0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1FD2-A445-46B2-A046-28FAE2CCA112}" type="datetimeFigureOut">
              <a:rPr lang="fr-CA" smtClean="0"/>
              <a:t>2013-08-30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580-1D04-4A68-BE35-6E19CEF4BA0E}" type="slidenum">
              <a:rPr lang="fr-CA" smtClean="0"/>
              <a:t>‹N°›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1FD2-A445-46B2-A046-28FAE2CCA112}" type="datetimeFigureOut">
              <a:rPr lang="fr-CA" smtClean="0"/>
              <a:t>2013-08-30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580-1D04-4A68-BE35-6E19CEF4BA0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8861FD2-A445-46B2-A046-28FAE2CCA112}" type="datetimeFigureOut">
              <a:rPr lang="fr-CA" smtClean="0"/>
              <a:t>2013-08-30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AC1E580-1D04-4A68-BE35-6E19CEF4BA0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CA" b="1" dirty="0" smtClean="0"/>
              <a:t>Francis Scott Fitzgerald</a:t>
            </a:r>
            <a:endParaRPr lang="fr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fr-CA" i="1" dirty="0" smtClean="0"/>
          </a:p>
          <a:p>
            <a:pPr algn="ctr"/>
            <a:r>
              <a:rPr lang="fr-CA" i="1" dirty="0" smtClean="0"/>
              <a:t>L’étrange histoire de Benjamin </a:t>
            </a:r>
            <a:r>
              <a:rPr lang="fr-CA" i="1" dirty="0" err="1" smtClean="0"/>
              <a:t>Button</a:t>
            </a:r>
            <a:r>
              <a:rPr lang="fr-CA" i="1" dirty="0" smtClean="0"/>
              <a:t> </a:t>
            </a:r>
            <a:r>
              <a:rPr lang="fr-CA" dirty="0" smtClean="0"/>
              <a:t>(nouvelle)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476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548680"/>
            <a:ext cx="2376263" cy="303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3284984"/>
            <a:ext cx="2050863" cy="279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340768"/>
            <a:ext cx="2086597" cy="2595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9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Ses romans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/>
              <a:t>1920 : </a:t>
            </a:r>
            <a:r>
              <a:rPr lang="fr-CA" i="1" dirty="0"/>
              <a:t>L'Envers du paradis</a:t>
            </a:r>
            <a:r>
              <a:rPr lang="fr-CA" dirty="0"/>
              <a:t> (</a:t>
            </a:r>
            <a:r>
              <a:rPr lang="fr-CA" i="1" dirty="0"/>
              <a:t>This </a:t>
            </a:r>
            <a:r>
              <a:rPr lang="fr-CA" i="1" dirty="0" err="1"/>
              <a:t>Side</a:t>
            </a:r>
            <a:r>
              <a:rPr lang="fr-CA" i="1" dirty="0"/>
              <a:t> of </a:t>
            </a:r>
            <a:r>
              <a:rPr lang="fr-CA" i="1" dirty="0" err="1"/>
              <a:t>Paradise</a:t>
            </a:r>
            <a:r>
              <a:rPr lang="fr-CA" dirty="0"/>
              <a:t>)</a:t>
            </a:r>
          </a:p>
          <a:p>
            <a:r>
              <a:rPr lang="fr-CA" dirty="0"/>
              <a:t>1922 : </a:t>
            </a:r>
            <a:r>
              <a:rPr lang="fr-CA" i="1" dirty="0"/>
              <a:t>Beaux et damnés</a:t>
            </a:r>
            <a:r>
              <a:rPr lang="fr-CA" dirty="0"/>
              <a:t> (</a:t>
            </a:r>
            <a:r>
              <a:rPr lang="fr-CA" i="1" dirty="0"/>
              <a:t>The </a:t>
            </a:r>
            <a:r>
              <a:rPr lang="fr-CA" i="1" dirty="0" err="1"/>
              <a:t>Beautiful</a:t>
            </a:r>
            <a:r>
              <a:rPr lang="fr-CA" i="1" dirty="0"/>
              <a:t> and Damned</a:t>
            </a:r>
            <a:r>
              <a:rPr lang="fr-CA" dirty="0"/>
              <a:t>)</a:t>
            </a:r>
          </a:p>
          <a:p>
            <a:r>
              <a:rPr lang="en-CA" dirty="0"/>
              <a:t>1925 : </a:t>
            </a:r>
            <a:r>
              <a:rPr lang="en-CA" i="1" dirty="0"/>
              <a:t>Gatsby le </a:t>
            </a:r>
            <a:r>
              <a:rPr lang="en-CA" i="1" dirty="0" err="1"/>
              <a:t>Magnifique</a:t>
            </a:r>
            <a:r>
              <a:rPr lang="en-CA" dirty="0"/>
              <a:t> (</a:t>
            </a:r>
            <a:r>
              <a:rPr lang="en-CA" i="1" dirty="0"/>
              <a:t>The Great Gatsby</a:t>
            </a:r>
            <a:r>
              <a:rPr lang="en-CA" dirty="0"/>
              <a:t>)</a:t>
            </a:r>
            <a:endParaRPr lang="fr-CA" dirty="0"/>
          </a:p>
          <a:p>
            <a:r>
              <a:rPr lang="fr-CA" dirty="0"/>
              <a:t>1934 : </a:t>
            </a:r>
            <a:r>
              <a:rPr lang="fr-CA" i="1" dirty="0"/>
              <a:t>Tendre est la nuit</a:t>
            </a:r>
            <a:r>
              <a:rPr lang="fr-CA" dirty="0"/>
              <a:t> (</a:t>
            </a:r>
            <a:r>
              <a:rPr lang="fr-CA" i="1" dirty="0"/>
              <a:t>Tender </a:t>
            </a:r>
            <a:r>
              <a:rPr lang="fr-CA" i="1" dirty="0" err="1"/>
              <a:t>is</a:t>
            </a:r>
            <a:r>
              <a:rPr lang="fr-CA" i="1" dirty="0"/>
              <a:t> the Night</a:t>
            </a:r>
            <a:r>
              <a:rPr lang="fr-CA" dirty="0"/>
              <a:t>)</a:t>
            </a:r>
          </a:p>
          <a:p>
            <a:r>
              <a:rPr lang="fr-CA" dirty="0"/>
              <a:t>1941 : </a:t>
            </a:r>
            <a:r>
              <a:rPr lang="fr-CA" i="1" dirty="0"/>
              <a:t>Le Dernier Nabab</a:t>
            </a:r>
            <a:r>
              <a:rPr lang="fr-CA" dirty="0"/>
              <a:t> (</a:t>
            </a:r>
            <a:r>
              <a:rPr lang="fr-CA" i="1" dirty="0"/>
              <a:t>The Last Tycoon</a:t>
            </a:r>
            <a:r>
              <a:rPr lang="fr-CA" dirty="0"/>
              <a:t>) - inachevé, publié en 1941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479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Quelques-unes de ses nouvelles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CA" dirty="0"/>
              <a:t>1920 : </a:t>
            </a:r>
            <a:r>
              <a:rPr lang="fr-CA" i="1" dirty="0"/>
              <a:t>Bérénice se fait couper les cheveux</a:t>
            </a:r>
            <a:r>
              <a:rPr lang="fr-CA" dirty="0"/>
              <a:t> (</a:t>
            </a:r>
            <a:r>
              <a:rPr lang="fr-CA" i="1" dirty="0"/>
              <a:t>Bernice Bobs </a:t>
            </a:r>
            <a:r>
              <a:rPr lang="fr-CA" i="1" dirty="0" err="1"/>
              <a:t>Her</a:t>
            </a:r>
            <a:r>
              <a:rPr lang="fr-CA" i="1" dirty="0"/>
              <a:t> </a:t>
            </a:r>
            <a:r>
              <a:rPr lang="fr-CA" i="1" dirty="0" err="1"/>
              <a:t>Hair</a:t>
            </a:r>
            <a:r>
              <a:rPr lang="fr-CA" dirty="0"/>
              <a:t>)</a:t>
            </a:r>
          </a:p>
          <a:p>
            <a:r>
              <a:rPr lang="fr-CA" dirty="0"/>
              <a:t>1920 : </a:t>
            </a:r>
            <a:r>
              <a:rPr lang="fr-CA" i="1" dirty="0"/>
              <a:t>Le palais de glace</a:t>
            </a:r>
            <a:r>
              <a:rPr lang="fr-CA" dirty="0"/>
              <a:t> (</a:t>
            </a:r>
            <a:r>
              <a:rPr lang="fr-CA" i="1" dirty="0"/>
              <a:t>The </a:t>
            </a:r>
            <a:r>
              <a:rPr lang="fr-CA" i="1" dirty="0" err="1"/>
              <a:t>Ice</a:t>
            </a:r>
            <a:r>
              <a:rPr lang="fr-CA" i="1" dirty="0"/>
              <a:t> Palace</a:t>
            </a:r>
            <a:r>
              <a:rPr lang="fr-CA" dirty="0"/>
              <a:t>)</a:t>
            </a:r>
          </a:p>
          <a:p>
            <a:r>
              <a:rPr lang="fr-CA" dirty="0"/>
              <a:t>1920 : </a:t>
            </a:r>
            <a:r>
              <a:rPr lang="fr-CA" i="1" dirty="0"/>
              <a:t>Ceux qui sourient</a:t>
            </a:r>
            <a:r>
              <a:rPr lang="fr-CA" dirty="0"/>
              <a:t> (</a:t>
            </a:r>
            <a:r>
              <a:rPr lang="fr-CA" i="1" dirty="0"/>
              <a:t>The </a:t>
            </a:r>
            <a:r>
              <a:rPr lang="fr-CA" i="1" dirty="0" err="1"/>
              <a:t>Smilers</a:t>
            </a:r>
            <a:r>
              <a:rPr lang="fr-CA" dirty="0"/>
              <a:t>)</a:t>
            </a:r>
          </a:p>
          <a:p>
            <a:r>
              <a:rPr lang="fr-CA" dirty="0"/>
              <a:t>1920 : </a:t>
            </a:r>
            <a:r>
              <a:rPr lang="fr-CA" i="1" dirty="0"/>
              <a:t>Le Premier Mai</a:t>
            </a:r>
            <a:r>
              <a:rPr lang="fr-CA" dirty="0"/>
              <a:t> (</a:t>
            </a:r>
            <a:r>
              <a:rPr lang="fr-CA" i="1" dirty="0"/>
              <a:t>May Day</a:t>
            </a:r>
            <a:r>
              <a:rPr lang="fr-CA" dirty="0"/>
              <a:t>)</a:t>
            </a:r>
          </a:p>
          <a:p>
            <a:r>
              <a:rPr lang="fr-CA" dirty="0"/>
              <a:t> </a:t>
            </a:r>
            <a:r>
              <a:rPr lang="en-CA" dirty="0"/>
              <a:t>1921 : </a:t>
            </a:r>
            <a:r>
              <a:rPr lang="en-CA" i="1" dirty="0" err="1"/>
              <a:t>L'Étrange</a:t>
            </a:r>
            <a:r>
              <a:rPr lang="en-CA" i="1" dirty="0"/>
              <a:t> Histoire de Benjamin Button</a:t>
            </a:r>
            <a:r>
              <a:rPr lang="en-CA" dirty="0"/>
              <a:t> (</a:t>
            </a:r>
            <a:r>
              <a:rPr lang="en-CA" i="1" dirty="0"/>
              <a:t>The Curious Case of Benjamin Button</a:t>
            </a:r>
            <a:r>
              <a:rPr lang="en-CA" dirty="0"/>
              <a:t>)</a:t>
            </a:r>
            <a:endParaRPr lang="fr-CA" dirty="0"/>
          </a:p>
          <a:p>
            <a:r>
              <a:rPr lang="en-CA" dirty="0"/>
              <a:t>1922 : </a:t>
            </a:r>
            <a:r>
              <a:rPr lang="en-CA" i="1" dirty="0"/>
              <a:t>Un </a:t>
            </a:r>
            <a:r>
              <a:rPr lang="en-CA" i="1" dirty="0" err="1"/>
              <a:t>diamant</a:t>
            </a:r>
            <a:r>
              <a:rPr lang="en-CA" i="1" dirty="0"/>
              <a:t> </a:t>
            </a:r>
            <a:r>
              <a:rPr lang="en-CA" i="1" dirty="0" err="1"/>
              <a:t>gros</a:t>
            </a:r>
            <a:r>
              <a:rPr lang="en-CA" i="1" dirty="0"/>
              <a:t> </a:t>
            </a:r>
            <a:r>
              <a:rPr lang="en-CA" i="1" dirty="0" err="1"/>
              <a:t>comme</a:t>
            </a:r>
            <a:r>
              <a:rPr lang="en-CA" i="1" dirty="0"/>
              <a:t> le Ritz</a:t>
            </a:r>
            <a:r>
              <a:rPr lang="en-CA" dirty="0"/>
              <a:t> (</a:t>
            </a:r>
            <a:r>
              <a:rPr lang="en-CA" i="1" dirty="0"/>
              <a:t>A Diamond as big as the Ritz</a:t>
            </a:r>
            <a:r>
              <a:rPr lang="en-CA" dirty="0"/>
              <a:t>)</a:t>
            </a:r>
            <a:endParaRPr lang="fr-CA" dirty="0"/>
          </a:p>
          <a:p>
            <a:r>
              <a:rPr lang="en-CA" dirty="0"/>
              <a:t>1922 : </a:t>
            </a:r>
            <a:r>
              <a:rPr lang="en-CA" i="1" dirty="0"/>
              <a:t>La lie du </a:t>
            </a:r>
            <a:r>
              <a:rPr lang="en-CA" i="1" dirty="0" err="1"/>
              <a:t>bonheur</a:t>
            </a:r>
            <a:r>
              <a:rPr lang="en-CA" dirty="0"/>
              <a:t> (</a:t>
            </a:r>
            <a:r>
              <a:rPr lang="en-CA" i="1" dirty="0"/>
              <a:t>The lees of happiness</a:t>
            </a:r>
            <a:r>
              <a:rPr lang="en-CA" dirty="0"/>
              <a:t>)</a:t>
            </a:r>
            <a:endParaRPr lang="fr-CA" dirty="0"/>
          </a:p>
          <a:p>
            <a:r>
              <a:rPr lang="fr-CA" dirty="0"/>
              <a:t>1925 : </a:t>
            </a:r>
            <a:r>
              <a:rPr lang="fr-CA" i="1" dirty="0"/>
              <a:t>L'un de mes plus vieux amis</a:t>
            </a:r>
            <a:r>
              <a:rPr lang="fr-CA" dirty="0"/>
              <a:t> (</a:t>
            </a:r>
            <a:r>
              <a:rPr lang="fr-CA" i="1" dirty="0"/>
              <a:t>One of </a:t>
            </a:r>
            <a:r>
              <a:rPr lang="fr-CA" i="1" dirty="0" err="1"/>
              <a:t>My</a:t>
            </a:r>
            <a:r>
              <a:rPr lang="fr-CA" i="1" dirty="0"/>
              <a:t> </a:t>
            </a:r>
            <a:r>
              <a:rPr lang="fr-CA" i="1" dirty="0" err="1"/>
              <a:t>Oldest</a:t>
            </a:r>
            <a:r>
              <a:rPr lang="fr-CA" i="1" dirty="0"/>
              <a:t> </a:t>
            </a:r>
            <a:r>
              <a:rPr lang="fr-CA" i="1" dirty="0" err="1"/>
              <a:t>Friend</a:t>
            </a:r>
            <a:r>
              <a:rPr lang="fr-CA" dirty="0"/>
              <a:t>)</a:t>
            </a:r>
          </a:p>
          <a:p>
            <a:r>
              <a:rPr lang="en-CA" dirty="0"/>
              <a:t>1926 : </a:t>
            </a:r>
            <a:r>
              <a:rPr lang="en-CA" i="1" dirty="0"/>
              <a:t>Le </a:t>
            </a:r>
            <a:r>
              <a:rPr lang="en-CA" i="1" dirty="0" err="1"/>
              <a:t>Garçon</a:t>
            </a:r>
            <a:r>
              <a:rPr lang="en-CA" i="1" dirty="0"/>
              <a:t> riche</a:t>
            </a:r>
            <a:r>
              <a:rPr lang="en-CA" dirty="0"/>
              <a:t> (</a:t>
            </a:r>
            <a:r>
              <a:rPr lang="en-CA" i="1" dirty="0"/>
              <a:t>The Rich boy</a:t>
            </a:r>
            <a:r>
              <a:rPr lang="en-CA" dirty="0"/>
              <a:t>)</a:t>
            </a:r>
            <a:endParaRPr lang="fr-CA" dirty="0"/>
          </a:p>
          <a:p>
            <a:r>
              <a:rPr lang="en-CA" dirty="0"/>
              <a:t>1935 : </a:t>
            </a:r>
            <a:r>
              <a:rPr lang="en-CA" i="1" dirty="0"/>
              <a:t>The Fiend</a:t>
            </a:r>
            <a:endParaRPr lang="fr-CA" dirty="0"/>
          </a:p>
          <a:p>
            <a:r>
              <a:rPr lang="en-CA" dirty="0"/>
              <a:t>1937 : </a:t>
            </a:r>
            <a:r>
              <a:rPr lang="en-CA" i="1" dirty="0"/>
              <a:t>La longue </a:t>
            </a:r>
            <a:r>
              <a:rPr lang="en-CA" i="1" dirty="0" err="1"/>
              <a:t>fuite</a:t>
            </a:r>
            <a:r>
              <a:rPr lang="en-CA" dirty="0"/>
              <a:t> (</a:t>
            </a:r>
            <a:r>
              <a:rPr lang="en-CA" i="1" dirty="0"/>
              <a:t>The Long Way Out</a:t>
            </a:r>
            <a:r>
              <a:rPr lang="en-CA" dirty="0"/>
              <a:t>)</a:t>
            </a:r>
            <a:endParaRPr lang="fr-CA" dirty="0"/>
          </a:p>
          <a:p>
            <a:r>
              <a:rPr lang="fr-CA" dirty="0"/>
              <a:t>1938 : </a:t>
            </a:r>
            <a:r>
              <a:rPr lang="fr-CA" i="1" dirty="0"/>
              <a:t>Les finances de </a:t>
            </a:r>
            <a:r>
              <a:rPr lang="fr-CA" i="1" dirty="0" err="1"/>
              <a:t>Finnegan</a:t>
            </a:r>
            <a:r>
              <a:rPr lang="fr-CA" dirty="0"/>
              <a:t> (</a:t>
            </a:r>
            <a:r>
              <a:rPr lang="fr-CA" i="1" dirty="0" err="1"/>
              <a:t>Financing</a:t>
            </a:r>
            <a:r>
              <a:rPr lang="fr-CA" i="1" dirty="0"/>
              <a:t> </a:t>
            </a:r>
            <a:r>
              <a:rPr lang="fr-CA" i="1" dirty="0" err="1"/>
              <a:t>Finnegan</a:t>
            </a:r>
            <a:r>
              <a:rPr lang="fr-CA" dirty="0"/>
              <a:t>)</a:t>
            </a:r>
          </a:p>
          <a:p>
            <a:r>
              <a:rPr lang="fr-CA" dirty="0"/>
              <a:t>1941 : </a:t>
            </a:r>
            <a:r>
              <a:rPr lang="fr-CA" i="1" dirty="0"/>
              <a:t>Trois heures entre deux avions</a:t>
            </a:r>
            <a:r>
              <a:rPr lang="fr-CA" dirty="0"/>
              <a:t> (</a:t>
            </a:r>
            <a:r>
              <a:rPr lang="fr-CA" i="1" dirty="0" err="1"/>
              <a:t>Three</a:t>
            </a:r>
            <a:r>
              <a:rPr lang="fr-CA" i="1" dirty="0"/>
              <a:t> </a:t>
            </a:r>
            <a:r>
              <a:rPr lang="fr-CA" i="1" dirty="0" err="1"/>
              <a:t>Hours</a:t>
            </a:r>
            <a:r>
              <a:rPr lang="fr-CA" i="1" dirty="0"/>
              <a:t> </a:t>
            </a:r>
            <a:r>
              <a:rPr lang="fr-CA" i="1" dirty="0" err="1"/>
              <a:t>Between</a:t>
            </a:r>
            <a:r>
              <a:rPr lang="fr-CA" i="1" dirty="0"/>
              <a:t> Planes</a:t>
            </a:r>
            <a:r>
              <a:rPr lang="fr-CA" dirty="0"/>
              <a:t>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5043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L’étrange histoire de Benjamin </a:t>
            </a:r>
            <a:r>
              <a:rPr lang="fr-CA" dirty="0" err="1" smtClean="0"/>
              <a:t>Button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8" y="2636912"/>
            <a:ext cx="164782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2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L’étrange histoire de Benjamin </a:t>
            </a:r>
            <a:r>
              <a:rPr lang="fr-CA" dirty="0" err="1" smtClean="0"/>
              <a:t>Button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A" dirty="0" smtClean="0"/>
              <a:t>Benjamin </a:t>
            </a:r>
            <a:r>
              <a:rPr lang="fr-CA" dirty="0" err="1" smtClean="0"/>
              <a:t>Button</a:t>
            </a:r>
            <a:r>
              <a:rPr lang="fr-CA" dirty="0" smtClean="0"/>
              <a:t> est un être… spécial. Né en 1860 dans la ville de Baltimore, de parents bourgeois, il fait d’abord la grande honte de son père, qui finit pourtant par s’habituer à ce fils singulier. En effet, Benjamin vit le processus du vieillissement… à l’envers.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588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fr-CA" sz="2200" dirty="0" smtClean="0"/>
              <a:t>Photo tirée du film </a:t>
            </a:r>
            <a:r>
              <a:rPr lang="fr-CA" sz="2200" i="1" dirty="0" smtClean="0"/>
              <a:t>The </a:t>
            </a:r>
            <a:r>
              <a:rPr lang="fr-CA" sz="2200" i="1" dirty="0" err="1" smtClean="0"/>
              <a:t>Curious</a:t>
            </a:r>
            <a:r>
              <a:rPr lang="fr-CA" sz="2200" i="1" dirty="0" smtClean="0"/>
              <a:t> Case of Benjamin </a:t>
            </a:r>
            <a:r>
              <a:rPr lang="fr-CA" sz="2200" i="1" dirty="0" err="1" smtClean="0"/>
              <a:t>Button</a:t>
            </a:r>
            <a:r>
              <a:rPr lang="fr-CA" sz="2200" i="1" dirty="0" smtClean="0"/>
              <a:t>, </a:t>
            </a:r>
            <a:r>
              <a:rPr lang="fr-CA" sz="2200" dirty="0" smtClean="0"/>
              <a:t>de David </a:t>
            </a:r>
            <a:r>
              <a:rPr lang="fr-CA" sz="2200" dirty="0" err="1" smtClean="0"/>
              <a:t>Fincher</a:t>
            </a:r>
            <a:r>
              <a:rPr lang="fr-CA" sz="2200" dirty="0" smtClean="0"/>
              <a:t>, qui ne respecte en rien (sauf la prémisse de base) l’esprit et la trame de la nouvelle.</a:t>
            </a:r>
            <a:endParaRPr lang="fr-CA" sz="2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492896"/>
            <a:ext cx="3213216" cy="2763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72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140" y="1916830"/>
            <a:ext cx="4748741" cy="2671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30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Sa vie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A" dirty="0" smtClean="0"/>
              <a:t>Francis Scott Fitzgerald est né en 1896 à Saint Paul, au Minnesota (États-Unis).</a:t>
            </a:r>
          </a:p>
          <a:p>
            <a:pPr algn="just"/>
            <a:r>
              <a:rPr lang="fr-CA" dirty="0" smtClean="0"/>
              <a:t>Adolescent, il </a:t>
            </a:r>
            <a:r>
              <a:rPr lang="fr-CA" dirty="0" smtClean="0"/>
              <a:t>a étudié à la Saint Paul </a:t>
            </a:r>
            <a:r>
              <a:rPr lang="fr-CA" dirty="0" err="1"/>
              <a:t>A</a:t>
            </a:r>
            <a:r>
              <a:rPr lang="fr-CA" dirty="0" err="1" smtClean="0"/>
              <a:t>cademy</a:t>
            </a:r>
            <a:r>
              <a:rPr lang="fr-CA" dirty="0" smtClean="0"/>
              <a:t>, école privée bourgeoise.</a:t>
            </a:r>
          </a:p>
          <a:p>
            <a:pPr algn="just"/>
            <a:r>
              <a:rPr lang="fr-CA" dirty="0" smtClean="0"/>
              <a:t>Lors de ses études, il se sent à part, différent. Il lit beaucoup et commence à écrire des poèmes et des nouvelles, qu’il publie dans le journal de l’école.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376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Sa vie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CA" dirty="0" smtClean="0"/>
              <a:t>Fitzgerald entreprend des études </a:t>
            </a:r>
            <a:r>
              <a:rPr lang="fr-CA" dirty="0" smtClean="0"/>
              <a:t>à </a:t>
            </a:r>
            <a:r>
              <a:rPr lang="fr-CA" dirty="0" smtClean="0"/>
              <a:t>la prestigieuse université Princeton.</a:t>
            </a:r>
          </a:p>
          <a:p>
            <a:pPr algn="just"/>
            <a:r>
              <a:rPr lang="fr-CA" dirty="0" smtClean="0"/>
              <a:t>Il y vivra de grandes désillusions </a:t>
            </a:r>
            <a:r>
              <a:rPr lang="fr-CA" dirty="0" smtClean="0"/>
              <a:t>(il </a:t>
            </a:r>
            <a:r>
              <a:rPr lang="fr-CA" dirty="0" smtClean="0"/>
              <a:t>n’y a pas beaucoup de vie </a:t>
            </a:r>
            <a:r>
              <a:rPr lang="fr-CA" dirty="0" smtClean="0"/>
              <a:t>sociale; il est refusé dans l’équipe de football et cela le perturbe), </a:t>
            </a:r>
            <a:r>
              <a:rPr lang="fr-CA" dirty="0" smtClean="0"/>
              <a:t>et ne terminera pas ce qu’il y a entrepris.</a:t>
            </a:r>
          </a:p>
          <a:p>
            <a:pPr algn="just"/>
            <a:r>
              <a:rPr lang="fr-CA" dirty="0" smtClean="0"/>
              <a:t>La poésie tient toujours une très grande place dans sa vie</a:t>
            </a:r>
            <a:r>
              <a:rPr lang="fr-CA" dirty="0" smtClean="0"/>
              <a:t>.</a:t>
            </a:r>
          </a:p>
          <a:p>
            <a:pPr algn="just"/>
            <a:r>
              <a:rPr lang="fr-CA" dirty="0" smtClean="0"/>
              <a:t>Il continue de publier des poèmes et des nouvelles.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7382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Sa vie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CA" dirty="0" smtClean="0"/>
              <a:t>Il </a:t>
            </a:r>
            <a:r>
              <a:rPr lang="fr-CA" dirty="0" smtClean="0"/>
              <a:t>s’engage dans l’armée </a:t>
            </a:r>
            <a:r>
              <a:rPr lang="fr-CA" dirty="0" smtClean="0"/>
              <a:t>à l’entrée des États-Unis dans la Première Guerre </a:t>
            </a:r>
            <a:r>
              <a:rPr lang="fr-CA" dirty="0" smtClean="0"/>
              <a:t>mondiale (1917). </a:t>
            </a:r>
            <a:r>
              <a:rPr lang="fr-CA" dirty="0" smtClean="0"/>
              <a:t>C’est d’ailleurs à cette occasion qu’il fait la rencontre de celle qui deviendra sa femme, Zelda, une flamboyante sudiste avec qui il aura une fille (</a:t>
            </a:r>
            <a:r>
              <a:rPr lang="fr-CA" dirty="0" err="1" smtClean="0"/>
              <a:t>Scottie</a:t>
            </a:r>
            <a:r>
              <a:rPr lang="fr-CA" dirty="0" smtClean="0"/>
              <a:t>).</a:t>
            </a:r>
          </a:p>
          <a:p>
            <a:pPr algn="just"/>
            <a:r>
              <a:rPr lang="fr-CA" dirty="0" smtClean="0"/>
              <a:t>À la suite du succès de son premier roman, </a:t>
            </a:r>
            <a:r>
              <a:rPr lang="fr-CA" i="1" dirty="0" smtClean="0"/>
              <a:t>L’envers du paradis</a:t>
            </a:r>
            <a:r>
              <a:rPr lang="fr-CA" dirty="0" smtClean="0"/>
              <a:t>, Fitzgerald et Zelda émigrent vers la France, où ils côtoieront des gens notoires comme Gertrude Stein et Ernest Hemingway. Ils y vivront une vie insouciante et éclatée.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5341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24744"/>
            <a:ext cx="3394531" cy="4723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6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Sa vie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CA" dirty="0" smtClean="0"/>
              <a:t>Fitzgerald connaît un succès mitigé; ses romans comme </a:t>
            </a:r>
            <a:r>
              <a:rPr lang="fr-CA" i="1" dirty="0" err="1" smtClean="0"/>
              <a:t>Gatsby</a:t>
            </a:r>
            <a:r>
              <a:rPr lang="fr-CA" i="1" dirty="0" smtClean="0"/>
              <a:t> </a:t>
            </a:r>
            <a:r>
              <a:rPr lang="fr-CA" i="1" dirty="0" smtClean="0"/>
              <a:t>le magnifique </a:t>
            </a:r>
            <a:r>
              <a:rPr lang="fr-CA" dirty="0" smtClean="0"/>
              <a:t>et </a:t>
            </a:r>
            <a:r>
              <a:rPr lang="fr-CA" i="1" dirty="0" err="1" smtClean="0"/>
              <a:t>Trendre</a:t>
            </a:r>
            <a:r>
              <a:rPr lang="fr-CA" i="1" dirty="0" smtClean="0"/>
              <a:t> est la nuit</a:t>
            </a:r>
            <a:r>
              <a:rPr lang="fr-CA" dirty="0" smtClean="0"/>
              <a:t>, aujourd’hui considérés comme des chefs d’ouvre, se vendent peu et il doit continuer à écrire des nouvelles et à les vendre aux journaux et magazines.</a:t>
            </a:r>
          </a:p>
          <a:p>
            <a:pPr algn="just"/>
            <a:r>
              <a:rPr lang="fr-CA" dirty="0" smtClean="0"/>
              <a:t>Fitzgerald devient aigri, bientôt alcoolique. Il doit faire interner Zelda, dont la schizophrénie se révèle.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783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Sa vie (suite et fin)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CA" dirty="0" smtClean="0"/>
              <a:t>Fitzgerald meurt en 1940 à Hollywood, laissant un roman inachevé, </a:t>
            </a:r>
            <a:r>
              <a:rPr lang="fr-CA" i="1" dirty="0" smtClean="0"/>
              <a:t>Le dernier Nabab</a:t>
            </a:r>
            <a:r>
              <a:rPr lang="fr-CA" dirty="0" smtClean="0"/>
              <a:t>.</a:t>
            </a:r>
          </a:p>
          <a:p>
            <a:pPr algn="just"/>
            <a:r>
              <a:rPr lang="fr-CA" dirty="0" smtClean="0"/>
              <a:t>Il décède dans une déchéance certaine: alcoolique, dépressif, ruiné.</a:t>
            </a:r>
          </a:p>
          <a:p>
            <a:pPr algn="just"/>
            <a:r>
              <a:rPr lang="fr-CA" dirty="0" smtClean="0"/>
              <a:t>Si aujourd’hui on reconnaît le talent, voire le génie de Fitzgerald, grâce à son style à la fois tourmenté et lyrique, ce n’était pas </a:t>
            </a:r>
            <a:r>
              <a:rPr lang="fr-CA" dirty="0" smtClean="0"/>
              <a:t>le </a:t>
            </a:r>
            <a:r>
              <a:rPr lang="fr-CA" dirty="0" smtClean="0"/>
              <a:t>cas à l’époque.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631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La génération perdue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CA" dirty="0"/>
              <a:t>Le terme de </a:t>
            </a:r>
            <a:r>
              <a:rPr lang="fr-CA" b="1" dirty="0"/>
              <a:t>Génération perdue</a:t>
            </a:r>
            <a:r>
              <a:rPr lang="fr-CA" dirty="0"/>
              <a:t> désigne un courant littéraire américain de l'entre-deux-guerres ainsi qu'une génération sociologique. Il a été créé par Gertrude Stein pour décrire un groupe d'auteurs américains expatriés à Paris durant l'entre-deux-guerres. Le terme, contrairement à ce qu’il laisse entrevoir, n’a aucune connotation tragique.</a:t>
            </a:r>
          </a:p>
          <a:p>
            <a:pPr algn="just"/>
            <a:r>
              <a:rPr lang="fr-CA" dirty="0"/>
              <a:t>Le mouvement compte parmi ses membres Ernest Hemingway, John Steinbeck,  F. Scott Fitzgerald, Ezra Pound, </a:t>
            </a:r>
            <a:r>
              <a:rPr lang="fr-CA" dirty="0" smtClean="0"/>
              <a:t>T.S</a:t>
            </a:r>
            <a:r>
              <a:rPr lang="fr-CA" dirty="0"/>
              <a:t>. </a:t>
            </a:r>
            <a:r>
              <a:rPr lang="fr-CA" dirty="0" smtClean="0"/>
              <a:t>Eliot</a:t>
            </a:r>
            <a:r>
              <a:rPr lang="fr-CA" dirty="0"/>
              <a:t>,</a:t>
            </a:r>
            <a:r>
              <a:rPr lang="fr-CA" dirty="0"/>
              <a:t> Gertrude Stein </a:t>
            </a:r>
            <a:r>
              <a:rPr lang="fr-CA" dirty="0" smtClean="0"/>
              <a:t>elle-même et quelques autres. </a:t>
            </a:r>
          </a:p>
          <a:p>
            <a:pPr algn="just"/>
            <a:r>
              <a:rPr lang="fr-CA" dirty="0" smtClean="0"/>
              <a:t>Tous </a:t>
            </a:r>
            <a:r>
              <a:rPr lang="fr-CA" dirty="0"/>
              <a:t>ont vu et raconté la perte de </a:t>
            </a:r>
            <a:r>
              <a:rPr lang="fr-CA" dirty="0" smtClean="0"/>
              <a:t>grandeur d'une </a:t>
            </a:r>
            <a:r>
              <a:rPr lang="fr-CA" dirty="0"/>
              <a:t>Amérique bouleversée par les mutations sociales et morales.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9539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364</TotalTime>
  <Words>498</Words>
  <Application>Microsoft Office PowerPoint</Application>
  <PresentationFormat>Affichage à l'écran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Austin</vt:lpstr>
      <vt:lpstr>Francis Scott Fitzgerald</vt:lpstr>
      <vt:lpstr>Présentation PowerPoint</vt:lpstr>
      <vt:lpstr>Sa vie</vt:lpstr>
      <vt:lpstr>Sa vie (suite)</vt:lpstr>
      <vt:lpstr>Sa vie (suite)</vt:lpstr>
      <vt:lpstr>Présentation PowerPoint</vt:lpstr>
      <vt:lpstr>Sa vie (suite)</vt:lpstr>
      <vt:lpstr>Sa vie (suite et fin)</vt:lpstr>
      <vt:lpstr>La génération perdue</vt:lpstr>
      <vt:lpstr>Présentation PowerPoint</vt:lpstr>
      <vt:lpstr>Ses romans</vt:lpstr>
      <vt:lpstr>Quelques-unes de ses nouvelles</vt:lpstr>
      <vt:lpstr>L’étrange histoire de Benjamin Button</vt:lpstr>
      <vt:lpstr>L’étrange histoire de Benjamin Button</vt:lpstr>
      <vt:lpstr>Photo tirée du film The Curious Case of Benjamin Button, de David Fincher, qui ne respecte en rien (sauf la prémisse de base) l’esprit et la trame de la nouvelle.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Francis Scott Fitzgerald</dc:title>
  <dc:creator>Théberge Martine</dc:creator>
  <cp:lastModifiedBy>Théberge Martine</cp:lastModifiedBy>
  <cp:revision>21</cp:revision>
  <dcterms:created xsi:type="dcterms:W3CDTF">2013-08-29T12:15:15Z</dcterms:created>
  <dcterms:modified xsi:type="dcterms:W3CDTF">2013-08-30T15:45:28Z</dcterms:modified>
</cp:coreProperties>
</file>