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2" r:id="rId2"/>
    <p:sldId id="256" r:id="rId3"/>
    <p:sldId id="257" r:id="rId4"/>
    <p:sldId id="258" r:id="rId5"/>
    <p:sldId id="267" r:id="rId6"/>
    <p:sldId id="261" r:id="rId7"/>
    <p:sldId id="263" r:id="rId8"/>
    <p:sldId id="284" r:id="rId9"/>
    <p:sldId id="264" r:id="rId10"/>
    <p:sldId id="268" r:id="rId11"/>
    <p:sldId id="269" r:id="rId12"/>
    <p:sldId id="270" r:id="rId13"/>
    <p:sldId id="271" r:id="rId14"/>
    <p:sldId id="281" r:id="rId15"/>
    <p:sldId id="283" r:id="rId16"/>
    <p:sldId id="280" r:id="rId17"/>
    <p:sldId id="272" r:id="rId18"/>
    <p:sldId id="273" r:id="rId19"/>
    <p:sldId id="274" r:id="rId20"/>
    <p:sldId id="275" r:id="rId21"/>
    <p:sldId id="276" r:id="rId22"/>
    <p:sldId id="277" r:id="rId23"/>
    <p:sldId id="278" r:id="rId24"/>
    <p:sldId id="279" r:id="rId25"/>
    <p:sldId id="282"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0" autoAdjust="0"/>
    <p:restoredTop sz="94660"/>
  </p:normalViewPr>
  <p:slideViewPr>
    <p:cSldViewPr>
      <p:cViewPr varScale="1">
        <p:scale>
          <a:sx n="67" d="100"/>
          <a:sy n="67" d="100"/>
        </p:scale>
        <p:origin x="-124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059F0F17-7883-466A-99D9-19CDE0C03DE2}" type="datetimeFigureOut">
              <a:rPr lang="fr-CA" smtClean="0"/>
              <a:t>2015-03-24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8CB6F58-9E84-4087-B65A-2F94A27E63A5}" type="slidenum">
              <a:rPr lang="fr-CA" smtClean="0"/>
              <a:t>‹N°›</a:t>
            </a:fld>
            <a:endParaRPr lang="fr-CA"/>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fr-FR" smtClean="0"/>
              <a:t>Modifiez le style du titre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59F0F17-7883-466A-99D9-19CDE0C03DE2}" type="datetimeFigureOut">
              <a:rPr lang="fr-CA" smtClean="0"/>
              <a:t>2015-03-24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8CB6F58-9E84-4087-B65A-2F94A27E63A5}" type="slidenum">
              <a:rPr lang="fr-CA" smtClean="0"/>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59F0F17-7883-466A-99D9-19CDE0C03DE2}" type="datetimeFigureOut">
              <a:rPr lang="fr-CA" smtClean="0"/>
              <a:t>2015-03-24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8CB6F58-9E84-4087-B65A-2F94A27E63A5}" type="slidenum">
              <a:rPr lang="fr-CA" smtClean="0"/>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59F0F17-7883-466A-99D9-19CDE0C03DE2}" type="datetimeFigureOut">
              <a:rPr lang="fr-CA" smtClean="0"/>
              <a:t>2015-03-24</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08CB6F58-9E84-4087-B65A-2F94A27E63A5}" type="slidenum">
              <a:rPr lang="fr-CA" smtClean="0"/>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95" name="Title 94"/>
          <p:cNvSpPr>
            <a:spLocks noGrp="1"/>
          </p:cNvSpPr>
          <p:nvPr>
            <p:ph type="title"/>
          </p:nvPr>
        </p:nvSpPr>
        <p:spPr>
          <a:xfrm>
            <a:off x="457200" y="4463568"/>
            <a:ext cx="8305800" cy="1143000"/>
          </a:xfrm>
        </p:spPr>
        <p:txBody>
          <a:bodyPr/>
          <a:lstStyle/>
          <a:p>
            <a:r>
              <a:rPr lang="fr-FR" smtClean="0"/>
              <a:t>Modifiez le style du titre</a:t>
            </a:r>
            <a:endParaRPr lang="en-US"/>
          </a:p>
        </p:txBody>
      </p:sp>
      <p:sp>
        <p:nvSpPr>
          <p:cNvPr id="2" name="Date Placeholder 1"/>
          <p:cNvSpPr>
            <a:spLocks noGrp="1"/>
          </p:cNvSpPr>
          <p:nvPr>
            <p:ph type="dt" sz="half" idx="10"/>
          </p:nvPr>
        </p:nvSpPr>
        <p:spPr/>
        <p:txBody>
          <a:bodyPr/>
          <a:lstStyle/>
          <a:p>
            <a:fld id="{059F0F17-7883-466A-99D9-19CDE0C03DE2}" type="datetimeFigureOut">
              <a:rPr lang="fr-CA" smtClean="0"/>
              <a:t>2015-03-24</a:t>
            </a:fld>
            <a:endParaRPr lang="fr-CA"/>
          </a:p>
        </p:txBody>
      </p:sp>
      <p:sp>
        <p:nvSpPr>
          <p:cNvPr id="91" name="Footer Placeholder 90"/>
          <p:cNvSpPr>
            <a:spLocks noGrp="1"/>
          </p:cNvSpPr>
          <p:nvPr>
            <p:ph type="ftr" sz="quarter" idx="11"/>
          </p:nvPr>
        </p:nvSpPr>
        <p:spPr/>
        <p:txBody>
          <a:bodyPr/>
          <a:lstStyle/>
          <a:p>
            <a:endParaRPr lang="fr-CA"/>
          </a:p>
        </p:txBody>
      </p:sp>
      <p:sp>
        <p:nvSpPr>
          <p:cNvPr id="92" name="Slide Number Placeholder 91"/>
          <p:cNvSpPr>
            <a:spLocks noGrp="1"/>
          </p:cNvSpPr>
          <p:nvPr>
            <p:ph type="sldNum" sz="quarter" idx="12"/>
          </p:nvPr>
        </p:nvSpPr>
        <p:spPr/>
        <p:txBody>
          <a:bodyPr/>
          <a:lstStyle/>
          <a:p>
            <a:fld id="{08CB6F58-9E84-4087-B65A-2F94A27E63A5}"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059F0F17-7883-466A-99D9-19CDE0C03DE2}" type="datetimeFigureOut">
              <a:rPr lang="fr-CA" smtClean="0"/>
              <a:t>2015-03-24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8CB6F58-9E84-4087-B65A-2F94A27E63A5}" type="slidenum">
              <a:rPr lang="fr-CA" smtClean="0"/>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059F0F17-7883-466A-99D9-19CDE0C03DE2}" type="datetimeFigureOut">
              <a:rPr lang="fr-CA" smtClean="0"/>
              <a:t>2015-03-24</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08CB6F58-9E84-4087-B65A-2F94A27E63A5}" type="slidenum">
              <a:rPr lang="fr-CA" smtClean="0"/>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059F0F17-7883-466A-99D9-19CDE0C03DE2}" type="datetimeFigureOut">
              <a:rPr lang="fr-CA" smtClean="0"/>
              <a:t>2015-03-24</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08CB6F58-9E84-4087-B65A-2F94A27E63A5}" type="slidenum">
              <a:rPr lang="fr-CA" smtClean="0"/>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F0F17-7883-466A-99D9-19CDE0C03DE2}" type="datetimeFigureOut">
              <a:rPr lang="fr-CA" smtClean="0"/>
              <a:t>2015-03-24</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08CB6F58-9E84-4087-B65A-2F94A27E63A5}"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9F0F17-7883-466A-99D9-19CDE0C03DE2}" type="datetimeFigureOut">
              <a:rPr lang="fr-CA" smtClean="0"/>
              <a:t>2015-03-24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8CB6F58-9E84-4087-B65A-2F94A27E63A5}" type="slidenum">
              <a:rPr lang="fr-CA" smtClean="0"/>
              <a:t>‹N°›</a:t>
            </a:fld>
            <a:endParaRPr lang="fr-CA"/>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5" name="Date Placeholder 4"/>
          <p:cNvSpPr>
            <a:spLocks noGrp="1"/>
          </p:cNvSpPr>
          <p:nvPr>
            <p:ph type="dt" sz="half" idx="10"/>
          </p:nvPr>
        </p:nvSpPr>
        <p:spPr/>
        <p:txBody>
          <a:bodyPr/>
          <a:lstStyle/>
          <a:p>
            <a:fld id="{059F0F17-7883-466A-99D9-19CDE0C03DE2}" type="datetimeFigureOut">
              <a:rPr lang="fr-CA" smtClean="0"/>
              <a:t>2015-03-24</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08CB6F58-9E84-4087-B65A-2F94A27E63A5}" type="slidenum">
              <a:rPr lang="fr-CA" smtClean="0"/>
              <a:t>‹N°›</a:t>
            </a:fld>
            <a:endParaRPr lang="fr-CA"/>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fr-FR" smtClean="0"/>
              <a:t>Modifiez le style du titre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059F0F17-7883-466A-99D9-19CDE0C03DE2}" type="datetimeFigureOut">
              <a:rPr lang="fr-CA" smtClean="0"/>
              <a:t>2015-03-24</a:t>
            </a:fld>
            <a:endParaRPr lang="fr-CA"/>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r-CA"/>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08CB6F58-9E84-4087-B65A-2F94A27E63A5}" type="slidenum">
              <a:rPr lang="fr-CA" smtClean="0"/>
              <a:t>‹N°›</a:t>
            </a:fld>
            <a:endParaRPr lang="fr-CA"/>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otvinm\AppData\Local\Microsoft\Windows\Temporary Internet Files\Content.IE5\L6PZ0VWW\MP90044248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336"/>
            <a:ext cx="9144000" cy="678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97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724942"/>
          </a:xfrm>
        </p:spPr>
        <p:style>
          <a:lnRef idx="1">
            <a:schemeClr val="accent1"/>
          </a:lnRef>
          <a:fillRef idx="2">
            <a:schemeClr val="accent1"/>
          </a:fillRef>
          <a:effectRef idx="1">
            <a:schemeClr val="accent1"/>
          </a:effectRef>
          <a:fontRef idx="minor">
            <a:schemeClr val="dk1"/>
          </a:fontRef>
        </p:style>
        <p:txBody>
          <a:bodyPr/>
          <a:lstStyle/>
          <a:p>
            <a:r>
              <a:rPr lang="fr-CA"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Les divisions d’un texte de théâtre</a:t>
            </a:r>
            <a:endParaRPr lang="fr-CA"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Espace réservé du contenu 2"/>
          <p:cNvSpPr>
            <a:spLocks noGrp="1"/>
          </p:cNvSpPr>
          <p:nvPr>
            <p:ph idx="1"/>
          </p:nvPr>
        </p:nvSpPr>
        <p:spPr>
          <a:xfrm>
            <a:off x="467544" y="1052736"/>
            <a:ext cx="8229600" cy="4525963"/>
          </a:xfrm>
        </p:spPr>
        <p:txBody>
          <a:bodyPr anchor="ctr"/>
          <a:lstStyle/>
          <a:p>
            <a:pPr marL="457200" indent="-457200">
              <a:buFont typeface="+mj-lt"/>
              <a:buAutoNum type="arabicPeriod"/>
            </a:pPr>
            <a:r>
              <a:rPr lang="fr-CA" dirty="0" smtClean="0">
                <a:effectLst>
                  <a:outerShdw blurRad="38100" dist="38100" dir="2700000" algn="tl">
                    <a:srgbClr val="000000">
                      <a:alpha val="43137"/>
                    </a:srgbClr>
                  </a:outerShdw>
                </a:effectLst>
                <a:latin typeface="Baskerville Old Face" pitchFamily="18" charset="0"/>
              </a:rPr>
              <a:t>Les actes sont les divisions d’une pièce en grandes parties. Elles marquent la </a:t>
            </a:r>
            <a:r>
              <a:rPr lang="fr-CA" dirty="0" smtClean="0">
                <a:solidFill>
                  <a:schemeClr val="accent5"/>
                </a:solidFill>
                <a:effectLst>
                  <a:outerShdw blurRad="38100" dist="38100" dir="2700000" algn="tl">
                    <a:srgbClr val="000000">
                      <a:alpha val="43137"/>
                    </a:srgbClr>
                  </a:outerShdw>
                </a:effectLst>
                <a:latin typeface="Baskerville Old Face" pitchFamily="18" charset="0"/>
              </a:rPr>
              <a:t>progression de l’action</a:t>
            </a:r>
            <a:r>
              <a:rPr lang="fr-CA" dirty="0" smtClean="0">
                <a:effectLst>
                  <a:outerShdw blurRad="38100" dist="38100" dir="2700000" algn="tl">
                    <a:srgbClr val="000000">
                      <a:alpha val="43137"/>
                    </a:srgbClr>
                  </a:outerShdw>
                </a:effectLst>
                <a:latin typeface="Baskerville Old Face" pitchFamily="18" charset="0"/>
              </a:rPr>
              <a:t>. Habituellement, une pièce contient de un à cinq actes.</a:t>
            </a:r>
          </a:p>
          <a:p>
            <a:pPr marL="457200" indent="-457200">
              <a:buFont typeface="+mj-lt"/>
              <a:buAutoNum type="arabicPeriod"/>
            </a:pPr>
            <a:r>
              <a:rPr lang="fr-CA" dirty="0" smtClean="0">
                <a:effectLst>
                  <a:outerShdw blurRad="38100" dist="38100" dir="2700000" algn="tl">
                    <a:srgbClr val="000000">
                      <a:alpha val="43137"/>
                    </a:srgbClr>
                  </a:outerShdw>
                </a:effectLst>
                <a:latin typeface="Baskerville Old Face" pitchFamily="18" charset="0"/>
              </a:rPr>
              <a:t>Les scènes sont les </a:t>
            </a:r>
            <a:r>
              <a:rPr lang="fr-CA" u="sng" dirty="0" smtClean="0">
                <a:effectLst>
                  <a:outerShdw blurRad="38100" dist="38100" dir="2700000" algn="tl">
                    <a:srgbClr val="000000">
                      <a:alpha val="43137"/>
                    </a:srgbClr>
                  </a:outerShdw>
                </a:effectLst>
                <a:latin typeface="Baskerville Old Face" pitchFamily="18" charset="0"/>
              </a:rPr>
              <a:t>subdivisions d’un acte</a:t>
            </a:r>
            <a:r>
              <a:rPr lang="fr-CA" dirty="0" smtClean="0">
                <a:effectLst>
                  <a:outerShdw blurRad="38100" dist="38100" dir="2700000" algn="tl">
                    <a:srgbClr val="000000">
                      <a:alpha val="43137"/>
                    </a:srgbClr>
                  </a:outerShdw>
                </a:effectLst>
                <a:latin typeface="Baskerville Old Face" pitchFamily="18" charset="0"/>
              </a:rPr>
              <a:t>. Dans le théâtre classique, elles correspondaient à l’arrivée ou le départ d’un personnage.</a:t>
            </a:r>
          </a:p>
          <a:p>
            <a:pPr marL="457200" indent="-457200">
              <a:buFont typeface="+mj-lt"/>
              <a:buAutoNum type="arabicPeriod"/>
            </a:pPr>
            <a:r>
              <a:rPr lang="fr-CA" dirty="0" smtClean="0">
                <a:effectLst>
                  <a:outerShdw blurRad="38100" dist="38100" dir="2700000" algn="tl">
                    <a:srgbClr val="000000">
                      <a:alpha val="43137"/>
                    </a:srgbClr>
                  </a:outerShdw>
                </a:effectLst>
                <a:latin typeface="Baskerville Old Face" pitchFamily="18" charset="0"/>
              </a:rPr>
              <a:t>Les tableaux sont des unités indépendantes des autres tableaux qui servent à présenter </a:t>
            </a:r>
            <a:r>
              <a:rPr lang="fr-CA" dirty="0" smtClean="0">
                <a:solidFill>
                  <a:schemeClr val="accent5"/>
                </a:solidFill>
                <a:effectLst>
                  <a:outerShdw blurRad="38100" dist="38100" dir="2700000" algn="tl">
                    <a:srgbClr val="000000">
                      <a:alpha val="43137"/>
                    </a:srgbClr>
                  </a:outerShdw>
                </a:effectLst>
                <a:latin typeface="Baskerville Old Face" pitchFamily="18" charset="0"/>
              </a:rPr>
              <a:t>une réalité selon différentes perspectives</a:t>
            </a:r>
            <a:r>
              <a:rPr lang="fr-CA" dirty="0" smtClean="0"/>
              <a:t>.</a:t>
            </a:r>
            <a:endParaRPr lang="fr-CA" dirty="0"/>
          </a:p>
        </p:txBody>
      </p:sp>
      <p:pic>
        <p:nvPicPr>
          <p:cNvPr id="4098" name="Picture 2" descr="C:\Users\potvinm\AppData\Local\Microsoft\Windows\Temporary Internet Files\Content.IE5\9L6BOLUQ\MC90029421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869160"/>
            <a:ext cx="1202436" cy="176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954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prstTxWarp prst="textDeflate">
              <a:avLst/>
            </a:prstTxWarp>
          </a:bodyPr>
          <a:lstStyle/>
          <a:p>
            <a:r>
              <a:rPr lang="fr-CA" dirty="0" smtClean="0">
                <a:ln w="13335" cmpd="sng">
                  <a:solidFill>
                    <a:schemeClr val="accent5">
                      <a:lumMod val="60000"/>
                      <a:lumOff val="40000"/>
                    </a:schemeClr>
                  </a:solidFill>
                  <a:prstDash val="solid"/>
                </a:ln>
                <a:solidFill>
                  <a:schemeClr val="accent3"/>
                </a:solidFill>
                <a:effectLst>
                  <a:outerShdw blurRad="38100" dist="38100" dir="2700000" algn="tl">
                    <a:srgbClr val="000000">
                      <a:alpha val="43137"/>
                    </a:srgbClr>
                  </a:outerShdw>
                </a:effectLst>
              </a:rPr>
              <a:t>Le temps et le lieu</a:t>
            </a:r>
            <a:endParaRPr lang="fr-CA" dirty="0">
              <a:ln w="13335" cmpd="sng">
                <a:solidFill>
                  <a:schemeClr val="accent5">
                    <a:lumMod val="60000"/>
                    <a:lumOff val="40000"/>
                  </a:schemeClr>
                </a:solidFill>
                <a:prstDash val="solid"/>
              </a:ln>
              <a:solidFill>
                <a:schemeClr val="accent3"/>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907704" y="908720"/>
            <a:ext cx="5194920" cy="1756792"/>
          </a:xfrm>
        </p:spPr>
        <p:txBody>
          <a:bodyPr>
            <a:prstTxWarp prst="textDeflateBottom">
              <a:avLst/>
            </a:prstTxWarp>
            <a:normAutofit/>
          </a:bodyPr>
          <a:lstStyle/>
          <a:p>
            <a:pPr marL="0" indent="0" algn="ctr">
              <a:buNone/>
            </a:pPr>
            <a:r>
              <a:rPr lang="fr-CA" sz="1800" dirty="0" smtClean="0"/>
              <a:t>Les didascalies et le contenu de certaines répliques permettent de situer l’époque et le lieu des événements, de même que leur ordre chronologique. </a:t>
            </a:r>
            <a:endParaRPr lang="fr-CA" sz="1800" dirty="0"/>
          </a:p>
        </p:txBody>
      </p:sp>
      <p:sp>
        <p:nvSpPr>
          <p:cNvPr id="4" name="ZoneTexte 3"/>
          <p:cNvSpPr txBox="1"/>
          <p:nvPr/>
        </p:nvSpPr>
        <p:spPr>
          <a:xfrm>
            <a:off x="539552" y="2492896"/>
            <a:ext cx="7056784" cy="1200329"/>
          </a:xfrm>
          <a:prstGeom prst="rect">
            <a:avLst/>
          </a:prstGeom>
          <a:noFill/>
        </p:spPr>
        <p:txBody>
          <a:bodyPr wrap="square" rtlCol="0">
            <a:spAutoFit/>
          </a:bodyPr>
          <a:lstStyle/>
          <a:p>
            <a:pPr algn="ctr"/>
            <a:r>
              <a:rPr lang="fr-CA" dirty="0" smtClean="0">
                <a:solidFill>
                  <a:schemeClr val="accent5">
                    <a:lumMod val="40000"/>
                    <a:lumOff val="60000"/>
                  </a:schemeClr>
                </a:solidFill>
              </a:rPr>
              <a:t>Certaines pièces respectent la chronologie et présentent les événements dans l’ordre où ils se sont produits. D’autres pièces ne la respectent pas, ils font des retours en arrière ou bien des anticipation.</a:t>
            </a:r>
            <a:endParaRPr lang="fr-CA" dirty="0">
              <a:solidFill>
                <a:schemeClr val="accent5">
                  <a:lumMod val="40000"/>
                  <a:lumOff val="60000"/>
                </a:schemeClr>
              </a:solidFill>
            </a:endParaRPr>
          </a:p>
        </p:txBody>
      </p:sp>
      <p:cxnSp>
        <p:nvCxnSpPr>
          <p:cNvPr id="6" name="Connecteur en arc 5"/>
          <p:cNvCxnSpPr/>
          <p:nvPr/>
        </p:nvCxnSpPr>
        <p:spPr>
          <a:xfrm rot="16200000" flipH="1">
            <a:off x="7277884" y="2019260"/>
            <a:ext cx="1068953" cy="1008112"/>
          </a:xfrm>
          <a:prstGeom prst="curvedConnector3">
            <a:avLst>
              <a:gd name="adj1" fmla="val 39203"/>
            </a:avLst>
          </a:prstGeom>
          <a:ln>
            <a:headEnd type="arrow"/>
            <a:tailEnd type="arrow"/>
          </a:ln>
          <a:effectLst>
            <a:outerShdw blurRad="50800" dist="25400" dir="5400000" rotWithShape="0">
              <a:srgbClr val="000000">
                <a:alpha val="46000"/>
              </a:srgbClr>
            </a:outerShdw>
            <a:reflection blurRad="6350" stA="50000" endA="295" endPos="92000" dist="101600" dir="5400000" sy="-100000" algn="bl" rotWithShape="0"/>
          </a:effectLst>
        </p:spPr>
        <p:style>
          <a:lnRef idx="3">
            <a:schemeClr val="accent2"/>
          </a:lnRef>
          <a:fillRef idx="0">
            <a:schemeClr val="accent2"/>
          </a:fillRef>
          <a:effectRef idx="2">
            <a:schemeClr val="accent2"/>
          </a:effectRef>
          <a:fontRef idx="minor">
            <a:schemeClr val="tx1"/>
          </a:fontRef>
        </p:style>
      </p:cxnSp>
      <p:graphicFrame>
        <p:nvGraphicFramePr>
          <p:cNvPr id="10" name="Tableau 9"/>
          <p:cNvGraphicFramePr>
            <a:graphicFrameLocks noGrp="1"/>
          </p:cNvGraphicFramePr>
          <p:nvPr>
            <p:extLst>
              <p:ext uri="{D42A27DB-BD31-4B8C-83A1-F6EECF244321}">
                <p14:modId xmlns:p14="http://schemas.microsoft.com/office/powerpoint/2010/main" val="11678368"/>
              </p:ext>
            </p:extLst>
          </p:nvPr>
        </p:nvGraphicFramePr>
        <p:xfrm>
          <a:off x="827584" y="4653136"/>
          <a:ext cx="7416826" cy="1895088"/>
        </p:xfrm>
        <a:graphic>
          <a:graphicData uri="http://schemas.openxmlformats.org/drawingml/2006/table">
            <a:tbl>
              <a:tblPr firstRow="1" bandRow="1">
                <a:tableStyleId>{5C22544A-7EE6-4342-B048-85BDC9FD1C3A}</a:tableStyleId>
              </a:tblPr>
              <a:tblGrid>
                <a:gridCol w="3708413"/>
                <a:gridCol w="3708413"/>
              </a:tblGrid>
              <a:tr h="432048">
                <a:tc>
                  <a:txBody>
                    <a:bodyPr/>
                    <a:lstStyle/>
                    <a:p>
                      <a:pPr algn="ctr"/>
                      <a:r>
                        <a:rPr lang="fr-CA" dirty="0" smtClean="0"/>
                        <a:t>Temps</a:t>
                      </a:r>
                      <a:r>
                        <a:rPr lang="fr-CA" baseline="0" dirty="0" smtClean="0"/>
                        <a:t> de l’histoire</a:t>
                      </a:r>
                      <a:endParaRPr lang="fr-CA" dirty="0"/>
                    </a:p>
                  </a:txBody>
                  <a:tcPr/>
                </a:tc>
                <a:tc>
                  <a:txBody>
                    <a:bodyPr/>
                    <a:lstStyle/>
                    <a:p>
                      <a:pPr algn="ctr"/>
                      <a:r>
                        <a:rPr lang="fr-CA" dirty="0" smtClean="0"/>
                        <a:t>Temps de représentation</a:t>
                      </a:r>
                      <a:endParaRPr lang="fr-CA" dirty="0"/>
                    </a:p>
                  </a:txBody>
                  <a:tcPr/>
                </a:tc>
              </a:tr>
              <a:tr h="828092">
                <a:tc>
                  <a:txBody>
                    <a:bodyPr/>
                    <a:lstStyle/>
                    <a:p>
                      <a:pPr algn="ctr"/>
                      <a:r>
                        <a:rPr lang="fr-CA" dirty="0" smtClean="0"/>
                        <a:t>C’est la</a:t>
                      </a:r>
                      <a:r>
                        <a:rPr lang="fr-CA" baseline="0" dirty="0" smtClean="0"/>
                        <a:t> durée des événements vécus par les personnages. Ce temps se compte en minutes, en heures, en jours, en semaines ou en mois. </a:t>
                      </a:r>
                      <a:endParaRPr lang="fr-CA" dirty="0"/>
                    </a:p>
                  </a:txBody>
                  <a:tcPr/>
                </a:tc>
                <a:tc>
                  <a:txBody>
                    <a:bodyPr/>
                    <a:lstStyle/>
                    <a:p>
                      <a:pPr algn="ctr"/>
                      <a:r>
                        <a:rPr lang="fr-CA" dirty="0" smtClean="0"/>
                        <a:t>C’est le</a:t>
                      </a:r>
                      <a:r>
                        <a:rPr lang="fr-CA" baseline="0" dirty="0" smtClean="0"/>
                        <a:t> temps que prennent les comédiens pour jouer une pièce. Ce temps se compte en heures et en minutes.</a:t>
                      </a:r>
                      <a:endParaRPr lang="fr-CA" dirty="0"/>
                    </a:p>
                  </a:txBody>
                  <a:tcPr/>
                </a:tc>
              </a:tr>
            </a:tbl>
          </a:graphicData>
        </a:graphic>
      </p:graphicFrame>
    </p:spTree>
    <p:extLst>
      <p:ext uri="{BB962C8B-B14F-4D97-AF65-F5344CB8AC3E}">
        <p14:creationId xmlns:p14="http://schemas.microsoft.com/office/powerpoint/2010/main" val="3083299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a:solidFill>
            <a:schemeClr val="accent4">
              <a:lumMod val="75000"/>
            </a:schemeClr>
          </a:solidFill>
        </p:spPr>
        <p:txBody>
          <a:bodyPr>
            <a:normAutofit fontScale="90000"/>
          </a:bodyPr>
          <a:lstStyle/>
          <a:p>
            <a:pPr algn="ctr"/>
            <a:r>
              <a:rPr lang="fr-CA" dirty="0" smtClean="0"/>
              <a:t>Éléments de l’intrigue</a:t>
            </a:r>
            <a:endParaRPr lang="fr-CA" dirty="0"/>
          </a:p>
        </p:txBody>
      </p:sp>
      <p:sp>
        <p:nvSpPr>
          <p:cNvPr id="3" name="Espace réservé du contenu 2"/>
          <p:cNvSpPr>
            <a:spLocks noGrp="1"/>
          </p:cNvSpPr>
          <p:nvPr>
            <p:ph idx="1"/>
          </p:nvPr>
        </p:nvSpPr>
        <p:spPr>
          <a:xfrm>
            <a:off x="467544" y="980728"/>
            <a:ext cx="8229600" cy="964704"/>
          </a:xfrm>
        </p:spPr>
        <p:txBody>
          <a:bodyPr/>
          <a:lstStyle/>
          <a:p>
            <a:pPr marL="0" indent="0" algn="ctr">
              <a:buNone/>
            </a:pPr>
            <a:r>
              <a:rPr lang="fr-CA" dirty="0" smtClean="0"/>
              <a:t>Certains procédés sont propres au théâtre pour alimenter l’intrigue.</a:t>
            </a:r>
            <a:endParaRPr lang="fr-CA" dirty="0"/>
          </a:p>
        </p:txBody>
      </p:sp>
      <p:sp>
        <p:nvSpPr>
          <p:cNvPr id="4" name="ZoneTexte 3"/>
          <p:cNvSpPr txBox="1"/>
          <p:nvPr/>
        </p:nvSpPr>
        <p:spPr>
          <a:xfrm>
            <a:off x="899592" y="2132856"/>
            <a:ext cx="6840760" cy="3416320"/>
          </a:xfrm>
          <a:prstGeom prst="rect">
            <a:avLst/>
          </a:prstGeom>
          <a:noFill/>
        </p:spPr>
        <p:txBody>
          <a:bodyPr wrap="square" rtlCol="0">
            <a:spAutoFit/>
          </a:bodyPr>
          <a:lstStyle/>
          <a:p>
            <a:pPr marL="342900" indent="-342900">
              <a:buFont typeface="Wingdings" pitchFamily="2" charset="2"/>
              <a:buChar char="q"/>
            </a:pPr>
            <a:r>
              <a:rPr lang="fr-CA" dirty="0" smtClean="0">
                <a:solidFill>
                  <a:schemeClr val="accent5">
                    <a:lumMod val="40000"/>
                    <a:lumOff val="60000"/>
                  </a:schemeClr>
                </a:solidFill>
              </a:rPr>
              <a:t>Le coup de théâtre: Une surprise, un coup du sort, un événement inattendu qui provoque un retournement de situation.</a:t>
            </a:r>
          </a:p>
          <a:p>
            <a:r>
              <a:rPr lang="fr-CA" dirty="0" smtClean="0">
                <a:solidFill>
                  <a:schemeClr val="accent5">
                    <a:lumMod val="40000"/>
                    <a:lumOff val="60000"/>
                  </a:schemeClr>
                </a:solidFill>
              </a:rPr>
              <a:t>			</a:t>
            </a:r>
            <a:r>
              <a:rPr lang="fr-CA" dirty="0" smtClean="0">
                <a:solidFill>
                  <a:schemeClr val="tx2">
                    <a:lumMod val="75000"/>
                  </a:schemeClr>
                </a:solidFill>
              </a:rPr>
              <a:t>Par exemple, c’est un procédé utilisé régulièrement dans les télé-réalité ou dans les émissions de suspense.</a:t>
            </a:r>
            <a:endParaRPr lang="fr-CA" dirty="0">
              <a:solidFill>
                <a:schemeClr val="tx2">
                  <a:lumMod val="75000"/>
                </a:schemeClr>
              </a:solidFill>
            </a:endParaRPr>
          </a:p>
          <a:p>
            <a:endParaRPr lang="fr-CA" dirty="0" smtClean="0">
              <a:solidFill>
                <a:schemeClr val="accent5">
                  <a:lumMod val="40000"/>
                  <a:lumOff val="60000"/>
                </a:schemeClr>
              </a:solidFill>
            </a:endParaRPr>
          </a:p>
          <a:p>
            <a:pPr marL="342900" indent="-342900">
              <a:buFont typeface="Wingdings" pitchFamily="2" charset="2"/>
              <a:buChar char="q"/>
            </a:pPr>
            <a:r>
              <a:rPr lang="fr-CA" dirty="0" smtClean="0">
                <a:solidFill>
                  <a:schemeClr val="accent5">
                    <a:lumMod val="40000"/>
                    <a:lumOff val="60000"/>
                  </a:schemeClr>
                </a:solidFill>
              </a:rPr>
              <a:t>Le quiproquo: Méprise, malentendu, problème de communication faisant en sorte qu’on prend une personne pour une autre, une chose pour une autre.</a:t>
            </a:r>
          </a:p>
          <a:p>
            <a:r>
              <a:rPr lang="fr-CA" dirty="0">
                <a:solidFill>
                  <a:schemeClr val="accent5">
                    <a:lumMod val="40000"/>
                    <a:lumOff val="60000"/>
                  </a:schemeClr>
                </a:solidFill>
              </a:rPr>
              <a:t>	</a:t>
            </a:r>
            <a:r>
              <a:rPr lang="fr-CA" dirty="0" smtClean="0">
                <a:solidFill>
                  <a:schemeClr val="accent5">
                    <a:lumMod val="40000"/>
                    <a:lumOff val="60000"/>
                  </a:schemeClr>
                </a:solidFill>
              </a:rPr>
              <a:t>		</a:t>
            </a:r>
            <a:r>
              <a:rPr lang="fr-CA" dirty="0" smtClean="0">
                <a:solidFill>
                  <a:schemeClr val="tx2">
                    <a:lumMod val="75000"/>
                  </a:schemeClr>
                </a:solidFill>
              </a:rPr>
              <a:t>Ça arrive souvent avec ses amis, ses parents, etc. </a:t>
            </a:r>
            <a:endParaRPr lang="fr-CA" dirty="0">
              <a:solidFill>
                <a:schemeClr val="tx2">
                  <a:lumMod val="75000"/>
                </a:schemeClr>
              </a:solidFill>
            </a:endParaRPr>
          </a:p>
        </p:txBody>
      </p:sp>
      <p:pic>
        <p:nvPicPr>
          <p:cNvPr id="2050" name="Picture 2" descr="C:\Users\potvinm\AppData\Local\Microsoft\Windows\Temporary Internet Files\Content.IE5\8CV0Y12F\MC90007874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412776"/>
            <a:ext cx="1307686" cy="19293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eriadeck.fr/public/saison4/quiproqu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1548"/>
            <a:ext cx="6912768" cy="6397812"/>
          </a:xfrm>
          <a:prstGeom prst="rect">
            <a:avLst/>
          </a:prstGeom>
          <a:noFill/>
          <a:effectLst>
            <a:outerShdw blurRad="50800" dist="38100" dir="13500000" algn="br" rotWithShape="0">
              <a:prstClr val="black">
                <a:alpha val="40000"/>
              </a:prstClr>
            </a:outerShdw>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80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55986"/>
            <a:ext cx="8229600" cy="1612776"/>
          </a:xfrm>
          <a:solidFill>
            <a:schemeClr val="accent4"/>
          </a:solidFill>
        </p:spPr>
        <p:txBody>
          <a:bodyPr/>
          <a:lstStyle/>
          <a:p>
            <a:pPr marL="0" indent="0" algn="ctr">
              <a:buNone/>
            </a:pPr>
            <a:r>
              <a:rPr lang="fr-CA" dirty="0" smtClean="0">
                <a:solidFill>
                  <a:schemeClr val="bg2"/>
                </a:solidFill>
              </a:rPr>
              <a:t>Au théâtre, on découvre les personnages au fil des répliques. Il faut prêter attention aux passages permettant de reconstituer son identité et ses motivations.</a:t>
            </a:r>
            <a:endParaRPr lang="fr-CA" dirty="0">
              <a:solidFill>
                <a:schemeClr val="bg2"/>
              </a:solidFill>
            </a:endParaRPr>
          </a:p>
        </p:txBody>
      </p:sp>
      <p:sp>
        <p:nvSpPr>
          <p:cNvPr id="4" name="Rectangle 3"/>
          <p:cNvSpPr/>
          <p:nvPr/>
        </p:nvSpPr>
        <p:spPr>
          <a:xfrm>
            <a:off x="1547664" y="332656"/>
            <a:ext cx="5812810"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CA"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Les personnages</a:t>
            </a:r>
            <a:endParaRPr lang="fr-CA"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ZoneTexte 4"/>
          <p:cNvSpPr txBox="1"/>
          <p:nvPr/>
        </p:nvSpPr>
        <p:spPr>
          <a:xfrm>
            <a:off x="1939082" y="2924944"/>
            <a:ext cx="6100842" cy="1754326"/>
          </a:xfrm>
          <a:prstGeom prst="rect">
            <a:avLst/>
          </a:prstGeom>
          <a:noFill/>
        </p:spPr>
        <p:txBody>
          <a:bodyPr wrap="square" rtlCol="0">
            <a:spAutoFit/>
          </a:bodyPr>
          <a:lstStyle/>
          <a:p>
            <a:r>
              <a:rPr lang="fr-CA" dirty="0" smtClean="0">
                <a:solidFill>
                  <a:schemeClr val="accent2">
                    <a:lumMod val="40000"/>
                    <a:lumOff val="60000"/>
                  </a:schemeClr>
                </a:solidFill>
              </a:rPr>
              <a:t>Les répliques peuvent nous apprendre:</a:t>
            </a:r>
          </a:p>
          <a:p>
            <a:r>
              <a:rPr lang="fr-CA" dirty="0" smtClean="0">
                <a:solidFill>
                  <a:schemeClr val="accent2">
                    <a:lumMod val="40000"/>
                    <a:lumOff val="60000"/>
                  </a:schemeClr>
                </a:solidFill>
              </a:rPr>
              <a:t>-Les émotions des personnages</a:t>
            </a:r>
          </a:p>
          <a:p>
            <a:r>
              <a:rPr lang="fr-CA" dirty="0" smtClean="0">
                <a:solidFill>
                  <a:schemeClr val="accent2">
                    <a:lumMod val="40000"/>
                    <a:lumOff val="60000"/>
                  </a:schemeClr>
                </a:solidFill>
              </a:rPr>
              <a:t>-Des renseignements généraux (nom, âge, occupation, niveau d’instruction, son passé, etc.)</a:t>
            </a:r>
          </a:p>
          <a:p>
            <a:r>
              <a:rPr lang="fr-CA" dirty="0" smtClean="0">
                <a:solidFill>
                  <a:schemeClr val="accent2">
                    <a:lumMod val="40000"/>
                    <a:lumOff val="60000"/>
                  </a:schemeClr>
                </a:solidFill>
              </a:rPr>
              <a:t>-Les convictions du personnage</a:t>
            </a:r>
          </a:p>
          <a:p>
            <a:endParaRPr lang="fr-CA" dirty="0"/>
          </a:p>
        </p:txBody>
      </p:sp>
      <p:sp>
        <p:nvSpPr>
          <p:cNvPr id="6" name="ZoneTexte 5"/>
          <p:cNvSpPr txBox="1"/>
          <p:nvPr/>
        </p:nvSpPr>
        <p:spPr>
          <a:xfrm>
            <a:off x="251520" y="4581378"/>
            <a:ext cx="6408712" cy="646331"/>
          </a:xfrm>
          <a:prstGeom prst="rect">
            <a:avLst/>
          </a:prstGeom>
          <a:noFill/>
        </p:spPr>
        <p:txBody>
          <a:bodyPr wrap="square" rtlCol="0">
            <a:spAutoFit/>
          </a:bodyPr>
          <a:lstStyle/>
          <a:p>
            <a:r>
              <a:rPr lang="fr-CA" dirty="0" smtClean="0"/>
              <a:t>Les relations qu’entretiennent les personnages les uns avec les autres sont aussi très révélatrices.</a:t>
            </a:r>
            <a:endParaRPr lang="fr-CA" dirty="0"/>
          </a:p>
        </p:txBody>
      </p:sp>
      <p:sp>
        <p:nvSpPr>
          <p:cNvPr id="7" name="ZoneTexte 6"/>
          <p:cNvSpPr txBox="1"/>
          <p:nvPr/>
        </p:nvSpPr>
        <p:spPr>
          <a:xfrm>
            <a:off x="1619672" y="5227459"/>
            <a:ext cx="5616624" cy="1477328"/>
          </a:xfrm>
          <a:prstGeom prst="rect">
            <a:avLst/>
          </a:prstGeom>
          <a:noFill/>
        </p:spPr>
        <p:txBody>
          <a:bodyPr wrap="square" rtlCol="0">
            <a:spAutoFit/>
          </a:bodyPr>
          <a:lstStyle/>
          <a:p>
            <a:r>
              <a:rPr lang="fr-CA" dirty="0" smtClean="0">
                <a:solidFill>
                  <a:schemeClr val="accent2">
                    <a:lumMod val="60000"/>
                    <a:lumOff val="40000"/>
                  </a:schemeClr>
                </a:solidFill>
              </a:rPr>
              <a:t>Maître/valet		Parent/enfant</a:t>
            </a:r>
          </a:p>
          <a:p>
            <a:r>
              <a:rPr lang="fr-CA" dirty="0" smtClean="0">
                <a:solidFill>
                  <a:schemeClr val="bg2"/>
                </a:solidFill>
              </a:rPr>
              <a:t>Roi/sujet		Patient/médecin</a:t>
            </a:r>
          </a:p>
          <a:p>
            <a:r>
              <a:rPr lang="fr-CA" dirty="0" smtClean="0">
                <a:solidFill>
                  <a:schemeClr val="accent2">
                    <a:lumMod val="60000"/>
                    <a:lumOff val="40000"/>
                  </a:schemeClr>
                </a:solidFill>
              </a:rPr>
              <a:t>Patron/employé		Professeur/élève</a:t>
            </a:r>
          </a:p>
          <a:p>
            <a:r>
              <a:rPr lang="fr-CA" dirty="0" smtClean="0">
                <a:solidFill>
                  <a:schemeClr val="bg2"/>
                </a:solidFill>
              </a:rPr>
              <a:t>Mari/femme		Amant/maîtresse</a:t>
            </a:r>
          </a:p>
          <a:p>
            <a:endParaRPr lang="fr-CA" dirty="0"/>
          </a:p>
        </p:txBody>
      </p:sp>
      <p:pic>
        <p:nvPicPr>
          <p:cNvPr id="3075" name="Picture 3" descr="C:\Users\potvinm\AppData\Local\Microsoft\Windows\Temporary Internet Files\Content.IE5\K2353O32\MC90043233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474" y="4437112"/>
            <a:ext cx="1358900" cy="1841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otvinm\AppData\Local\Microsoft\Windows\Temporary Internet Files\Content.IE5\5CXM6PVB\MC9004323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710" y="2906449"/>
            <a:ext cx="1235075" cy="167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4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25000"/>
                <a:lumOff val="75000"/>
              </a:schemeClr>
            </a:gs>
            <a:gs pos="100000">
              <a:schemeClr val="bg2">
                <a:shade val="35000"/>
                <a:satMod val="250000"/>
              </a:schemeClr>
            </a:gs>
          </a:gsLst>
          <a:path path="circle">
            <a:fillToRect l="15000" t="50000" r="85000" b="60000"/>
          </a:path>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ctr">
              <a:buClr>
                <a:schemeClr val="accent2"/>
              </a:buClr>
              <a:buFont typeface="Wingdings" panose="05000000000000000000" pitchFamily="2" charset="2"/>
              <a:buChar char="v"/>
            </a:pPr>
            <a:r>
              <a:rPr lang="fr-CA" sz="3200" dirty="0" smtClean="0">
                <a:solidFill>
                  <a:schemeClr val="bg2"/>
                </a:solidFill>
                <a:latin typeface="Baskerville Old Face" panose="02020602080505020303" pitchFamily="18" charset="0"/>
              </a:rPr>
              <a:t>Héros ou héroïne: personnage qui porte un puissant désir de changement</a:t>
            </a:r>
          </a:p>
          <a:p>
            <a:pPr marL="0" indent="0" algn="ctr">
              <a:buClr>
                <a:schemeClr val="accent2"/>
              </a:buClr>
              <a:buNone/>
            </a:pPr>
            <a:endParaRPr lang="fr-CA" sz="3200" dirty="0" smtClean="0">
              <a:solidFill>
                <a:schemeClr val="bg2"/>
              </a:solidFill>
              <a:latin typeface="Baskerville Old Face" panose="02020602080505020303" pitchFamily="18" charset="0"/>
            </a:endParaRPr>
          </a:p>
          <a:p>
            <a:pPr algn="ctr">
              <a:buClr>
                <a:schemeClr val="accent2"/>
              </a:buClr>
              <a:buFont typeface="Wingdings" panose="05000000000000000000" pitchFamily="2" charset="2"/>
              <a:buChar char="v"/>
            </a:pPr>
            <a:r>
              <a:rPr lang="fr-CA" sz="3200" dirty="0" smtClean="0">
                <a:solidFill>
                  <a:schemeClr val="bg2"/>
                </a:solidFill>
                <a:latin typeface="Baskerville Old Face" panose="02020602080505020303" pitchFamily="18" charset="0"/>
              </a:rPr>
              <a:t>Opposant: personnage qui lutte contre le héros et utilise tous les moyens pour protéger ses acquis</a:t>
            </a:r>
          </a:p>
          <a:p>
            <a:pPr marL="0" indent="0" algn="ctr">
              <a:buClr>
                <a:schemeClr val="accent2"/>
              </a:buClr>
              <a:buNone/>
            </a:pPr>
            <a:endParaRPr lang="fr-CA" sz="3200" dirty="0" smtClean="0">
              <a:solidFill>
                <a:schemeClr val="bg2"/>
              </a:solidFill>
              <a:latin typeface="Baskerville Old Face" panose="02020602080505020303" pitchFamily="18" charset="0"/>
            </a:endParaRPr>
          </a:p>
          <a:p>
            <a:pPr algn="ctr">
              <a:buClr>
                <a:schemeClr val="accent2"/>
              </a:buClr>
              <a:buFont typeface="Wingdings" panose="05000000000000000000" pitchFamily="2" charset="2"/>
              <a:buChar char="v"/>
            </a:pPr>
            <a:r>
              <a:rPr lang="fr-CA" sz="3200" dirty="0" smtClean="0">
                <a:solidFill>
                  <a:schemeClr val="bg2"/>
                </a:solidFill>
                <a:latin typeface="Baskerville Old Face" panose="02020602080505020303" pitchFamily="18" charset="0"/>
              </a:rPr>
              <a:t>Adjuvant: </a:t>
            </a:r>
            <a:r>
              <a:rPr lang="fr-CA" sz="3200" dirty="0" smtClean="0">
                <a:solidFill>
                  <a:schemeClr val="bg2"/>
                </a:solidFill>
                <a:latin typeface="Baskerville Old Face" panose="02020602080505020303" pitchFamily="18" charset="0"/>
              </a:rPr>
              <a:t>personnage qui appuie l’un des personnages en opposition</a:t>
            </a:r>
            <a:endParaRPr lang="fr-CA" sz="3200" dirty="0">
              <a:solidFill>
                <a:schemeClr val="bg2"/>
              </a:solidFill>
              <a:latin typeface="Baskerville Old Face" panose="02020602080505020303" pitchFamily="18" charset="0"/>
            </a:endParaRPr>
          </a:p>
        </p:txBody>
      </p:sp>
      <p:sp>
        <p:nvSpPr>
          <p:cNvPr id="4" name="ZoneTexte 3"/>
          <p:cNvSpPr txBox="1"/>
          <p:nvPr/>
        </p:nvSpPr>
        <p:spPr>
          <a:xfrm>
            <a:off x="539552" y="260648"/>
            <a:ext cx="8064896" cy="923330"/>
          </a:xfrm>
          <a:prstGeom prst="rect">
            <a:avLst/>
          </a:prstGeom>
          <a:noFill/>
        </p:spPr>
        <p:txBody>
          <a:bodyPr wrap="square" rtlCol="0">
            <a:prstTxWarp prst="textInflateTo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C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Différents personnages</a:t>
            </a:r>
            <a:endParaRPr lang="fr-C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Users\Geny\AppData\Local\Microsoft\Windows\Temporary Internet Files\Content.IE5\XSL8FH3J\MC9004418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2032" y="2132856"/>
            <a:ext cx="1607484" cy="94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39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CA"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Des questions?</a:t>
            </a:r>
            <a:endParaRPr lang="fr-CA"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Espace réservé du contenu 2"/>
          <p:cNvSpPr>
            <a:spLocks noGrp="1"/>
          </p:cNvSpPr>
          <p:nvPr>
            <p:ph idx="1"/>
          </p:nvPr>
        </p:nvSpPr>
        <p:spPr>
          <a:xfrm>
            <a:off x="2267744" y="2780928"/>
            <a:ext cx="4968552" cy="2188840"/>
          </a:xfrm>
        </p:spPr>
        <p:txBody>
          <a:bodyPr>
            <a:normAutofit/>
          </a:bodyPr>
          <a:lstStyle/>
          <a:p>
            <a:pPr marL="0" indent="0" algn="ctr">
              <a:buNone/>
            </a:pPr>
            <a:r>
              <a:rPr lang="fr-CA" sz="2800" dirty="0" smtClean="0">
                <a:solidFill>
                  <a:schemeClr val="accent5"/>
                </a:solidFill>
              </a:rPr>
              <a:t>Un résumé de la théorie se retrouve dans le cahier du projet </a:t>
            </a:r>
            <a:r>
              <a:rPr lang="fr-CA" sz="2800" i="1" dirty="0" smtClean="0">
                <a:solidFill>
                  <a:schemeClr val="accent5"/>
                </a:solidFill>
              </a:rPr>
              <a:t>En scène! </a:t>
            </a:r>
            <a:r>
              <a:rPr lang="fr-CA" sz="2800" dirty="0" smtClean="0">
                <a:solidFill>
                  <a:schemeClr val="accent5"/>
                </a:solidFill>
              </a:rPr>
              <a:t>dans l’annexe 1. </a:t>
            </a:r>
            <a:endParaRPr lang="fr-CA" sz="2800" dirty="0">
              <a:solidFill>
                <a:schemeClr val="accent5"/>
              </a:solidFill>
            </a:endParaRPr>
          </a:p>
        </p:txBody>
      </p:sp>
    </p:spTree>
    <p:extLst>
      <p:ext uri="{BB962C8B-B14F-4D97-AF65-F5344CB8AC3E}">
        <p14:creationId xmlns:p14="http://schemas.microsoft.com/office/powerpoint/2010/main" val="9330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En scène!</a:t>
            </a:r>
            <a:endParaRPr lang="fr-CA" dirty="0"/>
          </a:p>
        </p:txBody>
      </p:sp>
      <p:sp>
        <p:nvSpPr>
          <p:cNvPr id="3" name="Sous-titre 2"/>
          <p:cNvSpPr>
            <a:spLocks noGrp="1"/>
          </p:cNvSpPr>
          <p:nvPr>
            <p:ph type="subTitle" idx="1"/>
          </p:nvPr>
        </p:nvSpPr>
        <p:spPr/>
        <p:txBody>
          <a:bodyPr/>
          <a:lstStyle/>
          <a:p>
            <a:r>
              <a:rPr lang="fr-CA" dirty="0" smtClean="0"/>
              <a:t>Projet sur le texte dramatique</a:t>
            </a:r>
            <a:endParaRPr lang="fr-CA" dirty="0"/>
          </a:p>
        </p:txBody>
      </p:sp>
      <p:sp>
        <p:nvSpPr>
          <p:cNvPr id="4" name="ZoneTexte 3"/>
          <p:cNvSpPr txBox="1"/>
          <p:nvPr/>
        </p:nvSpPr>
        <p:spPr>
          <a:xfrm>
            <a:off x="1259632" y="4149080"/>
            <a:ext cx="3456384" cy="646331"/>
          </a:xfrm>
          <a:prstGeom prst="rect">
            <a:avLst/>
          </a:prstGeom>
          <a:noFill/>
        </p:spPr>
        <p:txBody>
          <a:bodyPr wrap="square" rtlCol="0">
            <a:spAutoFit/>
          </a:bodyPr>
          <a:lstStyle/>
          <a:p>
            <a:r>
              <a:rPr lang="fr-CA" dirty="0" smtClean="0">
                <a:latin typeface="Baskerville Old Face" pitchFamily="18" charset="0"/>
              </a:rPr>
              <a:t>Les consignes sont disponibles sur votre site!</a:t>
            </a:r>
            <a:endParaRPr lang="fr-CA" dirty="0">
              <a:latin typeface="Baskerville Old Face" pitchFamily="18" charset="0"/>
            </a:endParaRPr>
          </a:p>
        </p:txBody>
      </p:sp>
      <p:pic>
        <p:nvPicPr>
          <p:cNvPr id="1026" name="Picture 2" descr="C:\Users\potvinm\AppData\Local\Microsoft\Windows\Temporary Internet Files\Content.IE5\U8FIGETN\MC9000311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564904"/>
            <a:ext cx="2362810" cy="153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779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p:txBody>
          <a:bodyPr/>
          <a:lstStyle/>
          <a:p>
            <a:r>
              <a:rPr lang="fr-CA" dirty="0" smtClean="0"/>
              <a:t>Formation des équipes et choix de la pièce</a:t>
            </a:r>
            <a:endParaRPr lang="fr-CA" dirty="0"/>
          </a:p>
        </p:txBody>
      </p:sp>
      <p:sp>
        <p:nvSpPr>
          <p:cNvPr id="3" name="Titre 2"/>
          <p:cNvSpPr>
            <a:spLocks noGrp="1"/>
          </p:cNvSpPr>
          <p:nvPr>
            <p:ph type="title"/>
          </p:nvPr>
        </p:nvSpPr>
        <p:spPr/>
        <p:txBody>
          <a:bodyPr/>
          <a:lstStyle/>
          <a:p>
            <a:r>
              <a:rPr lang="fr-CA" dirty="0" smtClean="0"/>
              <a:t>Pièces proposées</a:t>
            </a:r>
            <a:endParaRPr lang="fr-CA" dirty="0"/>
          </a:p>
        </p:txBody>
      </p:sp>
      <p:pic>
        <p:nvPicPr>
          <p:cNvPr id="2051" name="Picture 3" descr="C:\Users\potvinm\AppData\Local\Microsoft\Windows\Temporary Internet Files\Content.IE5\U8FIGETN\MP9004140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436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66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4330824" cy="868958"/>
          </a:xfrm>
        </p:spPr>
        <p:txBody>
          <a:bodyPr/>
          <a:lstStyle/>
          <a:p>
            <a:r>
              <a:rPr lang="fr-CA" dirty="0" smtClean="0">
                <a:ln w="13335" cmpd="sng">
                  <a:solidFill>
                    <a:schemeClr val="bg2"/>
                  </a:solidFill>
                  <a:prstDash val="solid"/>
                </a:ln>
                <a:solidFill>
                  <a:srgbClr val="C00000"/>
                </a:solidFill>
                <a:effectLst>
                  <a:reflection blurRad="6350" stA="55000" endA="50" endPos="85000" dir="5400000" sy="-100000" algn="bl" rotWithShape="0"/>
                </a:effectLst>
              </a:rPr>
              <a:t>Roméo et Juliette</a:t>
            </a:r>
            <a:endParaRPr lang="fr-CA" dirty="0">
              <a:ln w="13335" cmpd="sng">
                <a:solidFill>
                  <a:schemeClr val="bg2"/>
                </a:solidFill>
                <a:prstDash val="solid"/>
              </a:ln>
              <a:solidFill>
                <a:srgbClr val="C00000"/>
              </a:solidFill>
              <a:effectLst>
                <a:reflection blurRad="6350" stA="55000" endA="50" endPos="85000" dir="5400000" sy="-100000" algn="bl" rotWithShape="0"/>
              </a:effectLst>
            </a:endParaRPr>
          </a:p>
        </p:txBody>
      </p:sp>
      <p:sp>
        <p:nvSpPr>
          <p:cNvPr id="3" name="ZoneTexte 2"/>
          <p:cNvSpPr txBox="1"/>
          <p:nvPr/>
        </p:nvSpPr>
        <p:spPr>
          <a:xfrm>
            <a:off x="1979712" y="1052736"/>
            <a:ext cx="3600400" cy="369332"/>
          </a:xfrm>
          <a:prstGeom prst="rect">
            <a:avLst/>
          </a:prstGeom>
          <a:noFill/>
        </p:spPr>
        <p:txBody>
          <a:bodyPr wrap="square" rtlCol="0">
            <a:spAutoFit/>
          </a:bodyPr>
          <a:lstStyle/>
          <a:p>
            <a:r>
              <a:rPr lang="fr-CA" dirty="0" smtClean="0"/>
              <a:t>William Shakespeare</a:t>
            </a:r>
            <a:endParaRPr lang="fr-CA" dirty="0"/>
          </a:p>
        </p:txBody>
      </p:sp>
      <p:pic>
        <p:nvPicPr>
          <p:cNvPr id="2050" name="Picture 2" descr="http://www.cyranodebergerac.fr/img_stoc/1001_images/cyrano_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8640"/>
            <a:ext cx="3637781" cy="648072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11560" y="1916832"/>
            <a:ext cx="4176464" cy="2862322"/>
          </a:xfrm>
          <a:prstGeom prst="rect">
            <a:avLst/>
          </a:prstGeom>
          <a:noFill/>
        </p:spPr>
        <p:txBody>
          <a:bodyPr wrap="square" rtlCol="0">
            <a:spAutoFit/>
          </a:bodyPr>
          <a:lstStyle/>
          <a:p>
            <a:pPr algn="ctr"/>
            <a:r>
              <a:rPr lang="fr-CA" dirty="0" smtClean="0"/>
              <a:t>C’est une indémodable tragédie en cinq actes. Adaptée plusieurs fois au cinéma et au théâtre, elle raconte une histoire d’amour impossible entre Juliette Capulet et Roméo Montaigu. En effet, les deux familles se font la guerre. Un stratagème est organisé pour réunir les deux tourtereaux, mais il tombe à l’eau. </a:t>
            </a:r>
          </a:p>
        </p:txBody>
      </p:sp>
    </p:spTree>
    <p:extLst>
      <p:ext uri="{BB962C8B-B14F-4D97-AF65-F5344CB8AC3E}">
        <p14:creationId xmlns:p14="http://schemas.microsoft.com/office/powerpoint/2010/main" val="4027347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5776" y="274638"/>
            <a:ext cx="4032448" cy="850106"/>
          </a:xfrm>
        </p:spPr>
        <p:txBody>
          <a:bodyPr>
            <a:normAutofit/>
          </a:bodyPr>
          <a:lstStyle/>
          <a:p>
            <a:pPr algn="ctr"/>
            <a:r>
              <a:rPr lang="fr-CA" sz="4800" dirty="0" smtClean="0">
                <a:ln w="13335" cmpd="sng">
                  <a:solidFill>
                    <a:schemeClr val="tx1"/>
                  </a:solidFill>
                  <a:prstDash val="solid"/>
                </a:ln>
                <a:solidFill>
                  <a:schemeClr val="tx2">
                    <a:lumMod val="50000"/>
                  </a:schemeClr>
                </a:solidFill>
              </a:rPr>
              <a:t>L’avare</a:t>
            </a:r>
            <a:endParaRPr lang="fr-CA" sz="4800" dirty="0">
              <a:ln w="13335" cmpd="sng">
                <a:solidFill>
                  <a:schemeClr val="tx1"/>
                </a:solidFill>
                <a:prstDash val="solid"/>
              </a:ln>
              <a:solidFill>
                <a:schemeClr val="tx2">
                  <a:lumMod val="50000"/>
                </a:schemeClr>
              </a:solidFill>
            </a:endParaRPr>
          </a:p>
        </p:txBody>
      </p:sp>
      <p:sp>
        <p:nvSpPr>
          <p:cNvPr id="3" name="ZoneTexte 2"/>
          <p:cNvSpPr txBox="1"/>
          <p:nvPr/>
        </p:nvSpPr>
        <p:spPr>
          <a:xfrm>
            <a:off x="4139952" y="980728"/>
            <a:ext cx="2088232" cy="369332"/>
          </a:xfrm>
          <a:prstGeom prst="rect">
            <a:avLst/>
          </a:prstGeom>
          <a:noFill/>
        </p:spPr>
        <p:txBody>
          <a:bodyPr wrap="square" rtlCol="0">
            <a:spAutoFit/>
          </a:bodyPr>
          <a:lstStyle/>
          <a:p>
            <a:r>
              <a:rPr lang="fr-CA" dirty="0" smtClean="0"/>
              <a:t>Molière</a:t>
            </a:r>
            <a:endParaRPr lang="fr-CA" dirty="0"/>
          </a:p>
        </p:txBody>
      </p:sp>
      <p:pic>
        <p:nvPicPr>
          <p:cNvPr id="4098" name="Picture 2" descr="http://img.cdandlp.com/2012/11/imgL/115777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980728"/>
            <a:ext cx="3500076" cy="38671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67544" y="1350060"/>
            <a:ext cx="4176464" cy="3139321"/>
          </a:xfrm>
          <a:prstGeom prst="rect">
            <a:avLst/>
          </a:prstGeom>
          <a:noFill/>
        </p:spPr>
        <p:txBody>
          <a:bodyPr wrap="square" rtlCol="0">
            <a:spAutoFit/>
          </a:bodyPr>
          <a:lstStyle/>
          <a:p>
            <a:pPr algn="ctr"/>
            <a:r>
              <a:rPr lang="fr-CA" dirty="0" smtClean="0"/>
              <a:t>C’est une comédie en cinq actes. Adaptée souvent au cinéma et au théâtre. On peut faire un parallèle entre </a:t>
            </a:r>
            <a:r>
              <a:rPr lang="fr-CA" i="1" dirty="0" smtClean="0"/>
              <a:t>L’avare </a:t>
            </a:r>
            <a:r>
              <a:rPr lang="fr-CA" dirty="0" smtClean="0"/>
              <a:t>et </a:t>
            </a:r>
            <a:r>
              <a:rPr lang="fr-CA" i="1" dirty="0" smtClean="0"/>
              <a:t>Un homme et son péché. </a:t>
            </a:r>
            <a:r>
              <a:rPr lang="fr-CA" dirty="0" smtClean="0"/>
              <a:t>Harpagon adore l’argent. Il a l’impression que tout le monde veut lui voler son argent. Il «vend» ses enfants à des riches pour récolter de l’argent sans même se soucier de leurs envies. Bref, il ne vit que pour l’argent.</a:t>
            </a:r>
            <a:endParaRPr lang="fr-CA" dirty="0"/>
          </a:p>
        </p:txBody>
      </p:sp>
      <p:sp>
        <p:nvSpPr>
          <p:cNvPr id="5" name="ZoneTexte 4"/>
          <p:cNvSpPr txBox="1"/>
          <p:nvPr/>
        </p:nvSpPr>
        <p:spPr>
          <a:xfrm>
            <a:off x="1187624" y="4725144"/>
            <a:ext cx="3384376" cy="369332"/>
          </a:xfrm>
          <a:prstGeom prst="rect">
            <a:avLst/>
          </a:prstGeom>
          <a:noFill/>
        </p:spPr>
        <p:txBody>
          <a:bodyPr wrap="square" rtlCol="0">
            <a:spAutoFit/>
          </a:bodyPr>
          <a:lstStyle/>
          <a:p>
            <a:r>
              <a:rPr lang="fr-CA" dirty="0" smtClean="0"/>
              <a:t>Quiproquo au rendez-vous!</a:t>
            </a:r>
            <a:endParaRPr lang="fr-CA" dirty="0"/>
          </a:p>
        </p:txBody>
      </p:sp>
      <p:pic>
        <p:nvPicPr>
          <p:cNvPr id="4099" name="Picture 3" descr="C:\Users\Geny\AppData\Local\Microsoft\Windows\Temporary Internet Files\Content.IE5\P5T58MW3\MC9004419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4847878"/>
            <a:ext cx="2460625" cy="178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756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pc="0" dirty="0" smtClean="0">
                <a:ln w="18000">
                  <a:solidFill>
                    <a:schemeClr val="accent3"/>
                  </a:solidFill>
                  <a:prstDash val="solid"/>
                  <a:miter lim="800000"/>
                </a:ln>
                <a:solidFill>
                  <a:schemeClr val="bg1"/>
                </a:solidFill>
                <a:effectLst>
                  <a:outerShdw blurRad="25500" dist="23000" dir="7020000" algn="tl">
                    <a:srgbClr val="000000">
                      <a:alpha val="50000"/>
                    </a:srgbClr>
                  </a:outerShdw>
                </a:effectLst>
              </a:rPr>
              <a:t>En scène! </a:t>
            </a:r>
            <a:endParaRPr lang="fr-CA" spc="0" dirty="0">
              <a:ln w="18000">
                <a:solidFill>
                  <a:schemeClr val="accent3"/>
                </a:solidFill>
                <a:prstDash val="solid"/>
                <a:miter lim="800000"/>
              </a:ln>
              <a:solidFill>
                <a:schemeClr val="bg1"/>
              </a:solidFill>
              <a:effectLst>
                <a:outerShdw blurRad="25500" dist="23000" dir="7020000" algn="tl">
                  <a:srgbClr val="000000">
                    <a:alpha val="50000"/>
                  </a:srgbClr>
                </a:outerShdw>
              </a:effectLst>
            </a:endParaRPr>
          </a:p>
        </p:txBody>
      </p:sp>
      <p:sp>
        <p:nvSpPr>
          <p:cNvPr id="3" name="Sous-titre 2"/>
          <p:cNvSpPr>
            <a:spLocks noGrp="1"/>
          </p:cNvSpPr>
          <p:nvPr>
            <p:ph type="subTitle" idx="1"/>
          </p:nvPr>
        </p:nvSpPr>
        <p:spPr/>
        <p:txBody>
          <a:bodyPr/>
          <a:lstStyle/>
          <a:p>
            <a:r>
              <a:rPr lang="fr-CA" dirty="0" smtClean="0">
                <a:solidFill>
                  <a:schemeClr val="accent5"/>
                </a:solidFill>
              </a:rPr>
              <a:t>Notions théoriques sur le texte dramatique</a:t>
            </a:r>
            <a:endParaRPr lang="fr-CA" dirty="0">
              <a:solidFill>
                <a:schemeClr val="accent5"/>
              </a:solidFill>
            </a:endParaRPr>
          </a:p>
        </p:txBody>
      </p:sp>
      <p:pic>
        <p:nvPicPr>
          <p:cNvPr id="3074" name="Picture 2" descr="C:\Users\potvinm\AppData\Local\Microsoft\Windows\Temporary Internet Files\Content.IE5\49OLDQBK\MC9000311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628670"/>
            <a:ext cx="2362810" cy="153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7199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6632"/>
            <a:ext cx="2458616" cy="1143000"/>
          </a:xfrm>
        </p:spPr>
        <p:txBody>
          <a:bodyPr>
            <a:normAutofit/>
          </a:bodyPr>
          <a:lstStyle/>
          <a:p>
            <a:r>
              <a:rPr lang="fr-CA" sz="4800" spc="0" dirty="0" smtClean="0">
                <a:ln w="18000">
                  <a:solidFill>
                    <a:schemeClr val="accent2">
                      <a:satMod val="140000"/>
                    </a:schemeClr>
                  </a:solidFill>
                  <a:prstDash val="solid"/>
                  <a:miter lim="800000"/>
                </a:ln>
                <a:solidFill>
                  <a:schemeClr val="accent1">
                    <a:lumMod val="20000"/>
                    <a:lumOff val="80000"/>
                  </a:schemeClr>
                </a:solidFill>
                <a:effectLst>
                  <a:outerShdw blurRad="25500" dist="23000" dir="7020000" algn="tl">
                    <a:srgbClr val="000000">
                      <a:alpha val="50000"/>
                    </a:srgbClr>
                  </a:outerShdw>
                </a:effectLst>
              </a:rPr>
              <a:t>Phèdre</a:t>
            </a:r>
            <a:endParaRPr lang="fr-CA" sz="4800" spc="0" dirty="0">
              <a:ln w="18000">
                <a:solidFill>
                  <a:schemeClr val="accent2">
                    <a:satMod val="140000"/>
                  </a:schemeClr>
                </a:solidFill>
                <a:prstDash val="solid"/>
                <a:miter lim="800000"/>
              </a:ln>
              <a:solidFill>
                <a:schemeClr val="accent1">
                  <a:lumMod val="20000"/>
                  <a:lumOff val="80000"/>
                </a:schemeClr>
              </a:solidFill>
              <a:effectLst>
                <a:outerShdw blurRad="25500" dist="23000" dir="7020000" algn="tl">
                  <a:srgbClr val="000000">
                    <a:alpha val="50000"/>
                  </a:srgbClr>
                </a:outerShdw>
              </a:effectLst>
            </a:endParaRPr>
          </a:p>
        </p:txBody>
      </p:sp>
      <p:sp>
        <p:nvSpPr>
          <p:cNvPr id="3" name="ZoneTexte 2"/>
          <p:cNvSpPr txBox="1"/>
          <p:nvPr/>
        </p:nvSpPr>
        <p:spPr>
          <a:xfrm>
            <a:off x="971600" y="1124744"/>
            <a:ext cx="2160240" cy="461665"/>
          </a:xfrm>
          <a:prstGeom prst="rect">
            <a:avLst/>
          </a:prstGeom>
          <a:noFill/>
        </p:spPr>
        <p:txBody>
          <a:bodyPr wrap="square" rtlCol="0">
            <a:spAutoFit/>
          </a:bodyPr>
          <a:lstStyle/>
          <a:p>
            <a:r>
              <a:rPr lang="fr-CA" sz="2400" dirty="0" smtClean="0"/>
              <a:t>Jean Racine</a:t>
            </a:r>
            <a:endParaRPr lang="fr-CA" sz="2400" dirty="0"/>
          </a:p>
        </p:txBody>
      </p:sp>
      <p:pic>
        <p:nvPicPr>
          <p:cNvPr id="5122" name="Picture 2" descr="https://encrypted-tbn1.gstatic.com/images?q=tbn:ANd9GcRAtaUiSthhfozTyN8LcZa7_cbgq6dj-IAIeg-Gi91fZH9jlFfE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852936"/>
            <a:ext cx="5981700" cy="386715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347864" y="692696"/>
            <a:ext cx="5184576" cy="1477328"/>
          </a:xfrm>
          <a:prstGeom prst="rect">
            <a:avLst/>
          </a:prstGeom>
          <a:noFill/>
        </p:spPr>
        <p:txBody>
          <a:bodyPr wrap="square" rtlCol="0">
            <a:spAutoFit/>
          </a:bodyPr>
          <a:lstStyle/>
          <a:p>
            <a:r>
              <a:rPr lang="fr-CA" dirty="0" smtClean="0"/>
              <a:t>Une tragédie en cinq actes. La pièce raconte l’histoire de triangles amoureux impossibles qui s’entrecoupent. Ces amours sont impossibles à cause du lien qui unit les personnages et du </a:t>
            </a:r>
            <a:r>
              <a:rPr lang="fr-CA" smtClean="0"/>
              <a:t>contexte historique.</a:t>
            </a:r>
            <a:endParaRPr lang="fr-CA" dirty="0"/>
          </a:p>
        </p:txBody>
      </p:sp>
    </p:spTree>
    <p:extLst>
      <p:ext uri="{BB962C8B-B14F-4D97-AF65-F5344CB8AC3E}">
        <p14:creationId xmlns:p14="http://schemas.microsoft.com/office/powerpoint/2010/main" val="3296743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995" y="153113"/>
            <a:ext cx="3092514"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CA"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Antony</a:t>
            </a:r>
            <a:endParaRPr lang="fr-CA"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ZoneTexte 4"/>
          <p:cNvSpPr txBox="1"/>
          <p:nvPr/>
        </p:nvSpPr>
        <p:spPr>
          <a:xfrm>
            <a:off x="1907704" y="836712"/>
            <a:ext cx="2448272" cy="369332"/>
          </a:xfrm>
          <a:prstGeom prst="rect">
            <a:avLst/>
          </a:prstGeom>
          <a:noFill/>
        </p:spPr>
        <p:txBody>
          <a:bodyPr wrap="square" rtlCol="0">
            <a:spAutoFit/>
          </a:bodyPr>
          <a:lstStyle/>
          <a:p>
            <a:r>
              <a:rPr lang="fr-CA" dirty="0" smtClean="0"/>
              <a:t>Alexandre Dumas</a:t>
            </a:r>
            <a:endParaRPr lang="fr-CA" dirty="0"/>
          </a:p>
        </p:txBody>
      </p:sp>
      <p:pic>
        <p:nvPicPr>
          <p:cNvPr id="1026" name="Picture 2" descr="http://www.dumaspere.com/images/galeries/oeuvre/litho_anto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556474"/>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99592" y="1556792"/>
            <a:ext cx="3600400" cy="2308324"/>
          </a:xfrm>
          <a:prstGeom prst="rect">
            <a:avLst/>
          </a:prstGeom>
          <a:noFill/>
        </p:spPr>
        <p:txBody>
          <a:bodyPr wrap="square" rtlCol="0">
            <a:spAutoFit/>
          </a:bodyPr>
          <a:lstStyle/>
          <a:p>
            <a:pPr algn="ctr"/>
            <a:r>
              <a:rPr lang="fr-CA" dirty="0" smtClean="0"/>
              <a:t>C’est un drame en cinq actes. Une jeune fille, Adèle, qui fait de son mieux pour fuir son amant. Antony qui fait tout pour la poursuivre. Une histoire d’adultère où on fait tout pour sauver les apparences.</a:t>
            </a:r>
            <a:endParaRPr lang="fr-CA" dirty="0"/>
          </a:p>
        </p:txBody>
      </p:sp>
    </p:spTree>
    <p:extLst>
      <p:ext uri="{BB962C8B-B14F-4D97-AF65-F5344CB8AC3E}">
        <p14:creationId xmlns:p14="http://schemas.microsoft.com/office/powerpoint/2010/main" val="2267712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prstTxWarp prst="textWave2">
              <a:avLst/>
            </a:prstTxWarp>
            <a:normAutofit/>
          </a:bodyPr>
          <a:lstStyle/>
          <a:p>
            <a:pPr algn="ctr"/>
            <a:r>
              <a:rPr lang="fr-CA" sz="4000" dirty="0" smtClean="0">
                <a:ln w="13335" cmpd="sng">
                  <a:solidFill>
                    <a:schemeClr val="accent4"/>
                  </a:solidFill>
                  <a:prstDash val="solid"/>
                </a:ln>
                <a:solidFill>
                  <a:srgbClr val="C00000"/>
                </a:solidFill>
                <a:effectLst>
                  <a:outerShdw blurRad="38100" dist="38100" dir="2700000" algn="tl">
                    <a:srgbClr val="000000">
                      <a:alpha val="43137"/>
                    </a:srgbClr>
                  </a:outerShdw>
                </a:effectLst>
              </a:rPr>
              <a:t>On ne badine pas avec l’amour</a:t>
            </a:r>
            <a:endParaRPr lang="fr-CA" sz="4000" dirty="0">
              <a:ln w="13335" cmpd="sng">
                <a:solidFill>
                  <a:schemeClr val="accent4"/>
                </a:solidFill>
                <a:prstDash val="solid"/>
              </a:ln>
              <a:solidFill>
                <a:srgbClr val="C00000"/>
              </a:solidFill>
              <a:effectLst>
                <a:outerShdw blurRad="38100" dist="38100" dir="2700000" algn="tl">
                  <a:srgbClr val="000000">
                    <a:alpha val="43137"/>
                  </a:srgbClr>
                </a:outerShdw>
              </a:effectLst>
            </a:endParaRPr>
          </a:p>
        </p:txBody>
      </p:sp>
      <p:pic>
        <p:nvPicPr>
          <p:cNvPr id="1026" name="Picture 2" descr="http://idata.over-blog.com/4/09/50/08/badine_14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3501008"/>
            <a:ext cx="8280920"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292080" y="1052736"/>
            <a:ext cx="2736304" cy="369332"/>
          </a:xfrm>
          <a:prstGeom prst="rect">
            <a:avLst/>
          </a:prstGeom>
          <a:noFill/>
        </p:spPr>
        <p:txBody>
          <a:bodyPr wrap="square" rtlCol="0">
            <a:spAutoFit/>
          </a:bodyPr>
          <a:lstStyle/>
          <a:p>
            <a:r>
              <a:rPr lang="fr-CA" dirty="0" smtClean="0"/>
              <a:t>Alfred de Musset</a:t>
            </a:r>
            <a:endParaRPr lang="fr-CA" dirty="0"/>
          </a:p>
        </p:txBody>
      </p:sp>
      <p:sp>
        <p:nvSpPr>
          <p:cNvPr id="4" name="ZoneTexte 3"/>
          <p:cNvSpPr txBox="1"/>
          <p:nvPr/>
        </p:nvSpPr>
        <p:spPr>
          <a:xfrm>
            <a:off x="971600" y="1628800"/>
            <a:ext cx="6624736" cy="1200329"/>
          </a:xfrm>
          <a:prstGeom prst="rect">
            <a:avLst/>
          </a:prstGeom>
          <a:noFill/>
        </p:spPr>
        <p:txBody>
          <a:bodyPr wrap="square" rtlCol="0">
            <a:spAutoFit/>
          </a:bodyPr>
          <a:lstStyle/>
          <a:p>
            <a:r>
              <a:rPr lang="fr-CA" dirty="0" smtClean="0"/>
              <a:t>Dans un stratagème pour gagner l’amour de Camille, </a:t>
            </a:r>
            <a:r>
              <a:rPr lang="fr-CA" dirty="0" err="1" smtClean="0"/>
              <a:t>Perdican</a:t>
            </a:r>
            <a:r>
              <a:rPr lang="fr-CA" dirty="0" smtClean="0"/>
              <a:t> tue indirectement Rosette, sa sœur. Camille en l’apprenant quitte </a:t>
            </a:r>
            <a:r>
              <a:rPr lang="fr-CA" dirty="0" err="1" smtClean="0"/>
              <a:t>Perdican</a:t>
            </a:r>
            <a:r>
              <a:rPr lang="fr-CA" dirty="0" smtClean="0"/>
              <a:t>. Une bonne leçon qu’on ne doit pas </a:t>
            </a:r>
            <a:r>
              <a:rPr lang="fr-CA" i="1" dirty="0" smtClean="0"/>
              <a:t>badiner avec l’amour.</a:t>
            </a:r>
            <a:endParaRPr lang="fr-CA" dirty="0"/>
          </a:p>
        </p:txBody>
      </p:sp>
    </p:spTree>
    <p:extLst>
      <p:ext uri="{BB962C8B-B14F-4D97-AF65-F5344CB8AC3E}">
        <p14:creationId xmlns:p14="http://schemas.microsoft.com/office/powerpoint/2010/main" val="3344054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6000" dirty="0" smtClean="0">
                <a:ln w="13335" cmpd="sng">
                  <a:solidFill>
                    <a:schemeClr val="tx1"/>
                  </a:solidFill>
                  <a:prstDash val="solid"/>
                </a:ln>
                <a:solidFill>
                  <a:schemeClr val="bg2"/>
                </a:solidFill>
                <a:latin typeface="Baskerville Old Face" pitchFamily="18" charset="0"/>
              </a:rPr>
              <a:t>Antigone</a:t>
            </a:r>
            <a:endParaRPr lang="fr-CA" sz="6000" dirty="0">
              <a:ln w="13335" cmpd="sng">
                <a:solidFill>
                  <a:schemeClr val="tx1"/>
                </a:solidFill>
                <a:prstDash val="solid"/>
              </a:ln>
              <a:solidFill>
                <a:schemeClr val="bg2"/>
              </a:solidFill>
              <a:latin typeface="Baskerville Old Face" pitchFamily="18" charset="0"/>
            </a:endParaRPr>
          </a:p>
        </p:txBody>
      </p:sp>
      <p:sp>
        <p:nvSpPr>
          <p:cNvPr id="4" name="ZoneTexte 3"/>
          <p:cNvSpPr txBox="1"/>
          <p:nvPr/>
        </p:nvSpPr>
        <p:spPr>
          <a:xfrm>
            <a:off x="2267744" y="1196752"/>
            <a:ext cx="1800200" cy="369332"/>
          </a:xfrm>
          <a:prstGeom prst="rect">
            <a:avLst/>
          </a:prstGeom>
          <a:noFill/>
        </p:spPr>
        <p:txBody>
          <a:bodyPr wrap="square" rtlCol="0">
            <a:spAutoFit/>
          </a:bodyPr>
          <a:lstStyle/>
          <a:p>
            <a:r>
              <a:rPr lang="fr-CA" dirty="0" smtClean="0"/>
              <a:t>Jean </a:t>
            </a:r>
            <a:r>
              <a:rPr lang="fr-CA" dirty="0" err="1" smtClean="0"/>
              <a:t>Anhouil</a:t>
            </a:r>
            <a:endParaRPr lang="fr-CA" dirty="0"/>
          </a:p>
        </p:txBody>
      </p:sp>
      <p:pic>
        <p:nvPicPr>
          <p:cNvPr id="2050" name="Picture 2" descr="http://4.bp.blogspot.com/_UIboqUFxeeE/S-jKl7j6neI/AAAAAAAAAHs/AAy68WibTEA/s1600/ANTIGONE+Lisa+Stuart+-+Antigone,+Matthew+Wade,+Chris+Gunter+and+Robert+Finlay+-+Chorus,+Photo+Yiannis+Katsaris%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44" y="1566084"/>
            <a:ext cx="5843867" cy="5111973"/>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51520" y="1916832"/>
            <a:ext cx="2664296" cy="3970318"/>
          </a:xfrm>
          <a:prstGeom prst="rect">
            <a:avLst/>
          </a:prstGeom>
          <a:noFill/>
        </p:spPr>
        <p:txBody>
          <a:bodyPr wrap="square" rtlCol="0">
            <a:spAutoFit/>
          </a:bodyPr>
          <a:lstStyle/>
          <a:p>
            <a:pPr algn="ctr"/>
            <a:r>
              <a:rPr lang="fr-CA" dirty="0" smtClean="0">
                <a:solidFill>
                  <a:schemeClr val="accent2"/>
                </a:solidFill>
              </a:rPr>
              <a:t>Tragédie inspirée d’une tragédie grecque de Sophocle. Antigone veut enterrer son frère décédé, mais pour ce faire, elle doit défier son oncle. Sa sœur essaie de la convaincre de ne pas le faire. Antigone est déterminée et fera ce qu’elle croit juste à n’importe quel prix.</a:t>
            </a:r>
            <a:endParaRPr lang="fr-CA" dirty="0">
              <a:solidFill>
                <a:schemeClr val="accent2"/>
              </a:solidFill>
            </a:endParaRPr>
          </a:p>
        </p:txBody>
      </p:sp>
    </p:spTree>
    <p:extLst>
      <p:ext uri="{BB962C8B-B14F-4D97-AF65-F5344CB8AC3E}">
        <p14:creationId xmlns:p14="http://schemas.microsoft.com/office/powerpoint/2010/main" val="2183941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5472608" cy="868958"/>
          </a:xfrm>
        </p:spPr>
        <p:txBody>
          <a:bodyPr>
            <a:noAutofit/>
          </a:bodyPr>
          <a:lstStyle/>
          <a:p>
            <a:r>
              <a:rPr lang="fr-CA" sz="4000"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 cantatrice chauve</a:t>
            </a:r>
            <a:endParaRPr lang="fr-CA" sz="4000"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ZoneTexte 2"/>
          <p:cNvSpPr txBox="1"/>
          <p:nvPr/>
        </p:nvSpPr>
        <p:spPr>
          <a:xfrm>
            <a:off x="2627784" y="980728"/>
            <a:ext cx="2736304" cy="369332"/>
          </a:xfrm>
          <a:prstGeom prst="rect">
            <a:avLst/>
          </a:prstGeom>
          <a:noFill/>
        </p:spPr>
        <p:txBody>
          <a:bodyPr wrap="square" rtlCol="0">
            <a:spAutoFit/>
          </a:bodyPr>
          <a:lstStyle/>
          <a:p>
            <a:r>
              <a:rPr lang="fr-CA" dirty="0" smtClean="0">
                <a:solidFill>
                  <a:schemeClr val="accent2"/>
                </a:solidFill>
              </a:rPr>
              <a:t>Eugène Ionesco</a:t>
            </a:r>
            <a:endParaRPr lang="fr-CA" dirty="0">
              <a:solidFill>
                <a:schemeClr val="accent2"/>
              </a:solidFill>
            </a:endParaRPr>
          </a:p>
        </p:txBody>
      </p:sp>
      <p:sp>
        <p:nvSpPr>
          <p:cNvPr id="4" name="AutoShape 2" descr="data:image/jpeg;base64,/9j/4AAQSkZJRgABAQAAAQABAAD/2wCEAAkGBhQSERUUExQVFRQVGBgYGBYVGBsYFxcXFhgWFRgWFBkYGyYeFxwjGhUYHy8gIycpLCwsFx8xNTAqNSYrLCkBCQoKDgwOGg8PGi0kHyQtKiwsLCwsLCksLDQsLDAsLCksKSwsLCwsKSwsLCksLCwtLCwsLCwsLCksLCwsLCwsKf/AABEIALgBEQMBIgACEQEDEQH/xAAcAAEAAgMBAQEAAAAAAAAAAAAABQYDBAcCAQj/xABLEAABAwEFAwcIBggEBQUAAAABAAIRAwQFEiExBkFREyIyYXGBkVJikqGxwdHwBxQjM0KTJENTorLC0uFUcnOCFRYXY6M0g7Pj8f/EABoBAAIDAQEAAAAAAAAAAAAAAAACAQMEBQb/xAAsEQACAgEDAwMEAgIDAAAAAAAAAQIRAxIhMQQTQSJRYTJxgfAFwRTRIzPh/9oADAMBAAIRAxEAPwDjKIiACIiACIiACIiACIiACIiACIiACIiACIiAC6p9FWzFktNke+vQZUeKzmhzpnCGUyBkRvJ8Vytdg+h2rFjqD/vO/wDjppJ8DwVshPpe2es9l+rfV6LKWPlcWGc8PJRMk6Yj4rnS6n9NZltlPA1vZSXLFMeCJqmESETChERABZKVnc7otLuwSvtlc0PBeC5o1AME9Uq82Hbux02Bv1WoMt2CO7MJ4pPllGXJOP0RspFewVGCX03tHFzSB4kLAuxSy2UeUpEOpndwO9rxuI4e5ULabZ4U5ewRHSaNO0cOxaJ9M1HUnaMWD+RjOfbmqZWkRFkOoEREAEREAEREAEREAEREAEREAEREAEREAEREAEREAEREAFL3NtZabKwsoVMDXOxEYWOzgCec07gFEIgLJa+9qLRawwV3h+CcMNa2MUT0QJ6IUSiIAIURABERABERAEps/tFVslTFTMtdk+mei8cDwI3HUeIPTLM6z26kH0jrk9p6bD5Lh2b9CuPrZu+86lB+Ok4tdEZbxwI3rV03UdqXq3Rzeu6H/Ijqg6n4f+zFaqWB7m+S5zfAke5Y0JRZnydFcbhERQSEREAEREAEREAEREAEREAEREAEREAEREAERAgCSFxO8ukJ8p+H2hZBs0/9pZ/zmq32CgIzE+h/OJW+2i3yR4Uf6VTrZdoRRG7KVT+ss/5zVkGx1by6H5rVfm2Zv7MejQ/pWT6mz9kPQofBR3GT20c+/wCS6/lUfzWr6NiLTu5L81nxV/F2sP6lp/8AbofBZmXRS/w7PyaCO4w7aOdf8i2vyGnsqM/qXz/kW2fsZ7Hs/qXSxcVH/Ds/Io+4r0Lhof4Zn5DPc5HcYdtHLaux1rbrRd4tPsctd2zloH6p3q+K6hbLgo7qDB2UY9j1D17lpT92B/sePZUU9wV4yim4bR+xf4Lybkrj9VU9Eq6Oumn5H7tb3VFjN20+Dh+f/Wp1kaCmG6qw/VVPRPwXg2Gp+zf6J+CuFS72ed6VcfzLXdYm+U/06vvTaiNJVDZX+Q70T8FjVrNMNkBzjLXDN7ncPKGWqqiZOxWERFJAREQAREQAREQAREQAREQAREQAREQAREQAX1uoXxfWajtCAOlWVpw6HXyA7hxWyxh4H8ofFadIiN2p1Djw4LMzD5vg9ZTSerXeraDSXsbAIElkHMTpK1W7Z2c/gb6H91HbWZ0HREB7NJ4Rv7VXLu6PefcmUVVj44uc9N0dAu6/aVcuDGNlsScE6mNJz7FKMpDyW/kO+Kp2yZ+1q8MLer8XEK3sqN4s/MeEr2CS0yaPtqvOlQYXVGNwggTgLNdMne1aY21sfAKO22M2SpBBh1M5OLvxcToubp4QtFM5NM6/Rv2z18QpAEtEnWBOW7VaVoDfN8XhVz6P9ap6hvjeDruVqtFTzv8Ayj4JZKnRKdoiq9upsBLtAQJD3RmJhazr5oeUfTctTaoTSdv5zN4d1ahU9PGNoSUmi9C203zhce97gO89ywPr+cPzT8FE7NO6WvdHvy3qXql3n/8AjQ1TIu0a1apJGfH8WL50VVcM1aLQTl0td+HgfJzS57lpOdUdUyaehiyBkEkzxkQI4KyCsaGN5JUirItu9KDWVXBhlu4j2dy1EwklpbQREQKEREAERAEAEVsun6Pqr2ipWPJMJGUS8iHE5HonIDOdepa9+bF1KIx0zyjMyQIL2hupgdIRvHhvUWa30eZQ7jjt++CtoiKTIEREAEREAEREAF6p6jtHtXleqXSHaPagDolEdZGfl4fUthh6z+ategMt+p/CDwWy0dR9ALIaCJ2lq4aL5aHDEyQ5xOWUGWkHUBQNgtbcJikwCeNTgeL+1WDaSgXUHgA5up/hje0aKv0LvqUxhLCJMgyNBI3HtVkfpHxtRnbJ3ZStNWoA0NADeiTJMjyiYVwa53/c9KmqnslY3B9UlpAOEiRMggEaa6KzimOA/JKSXIN22yK2tqRZ6he1zhzMnOA/GNCzTNc+FppQfsd4/WO6+pX7ayl+i1oG5mjCz8Y3HVUR11vbLS1zTwI3icsu1WY6opkm2WjYeuC2oGMLRIJOLEcUbpAGisVopu4v9BnuUBsTZSxlYEHVp5wgwWu1Hcp+swcG+g8KuXIyVIrm0lOKT8QcRzODD0o3AhU/HT8l/pj+hXTaVn6PU00boCNHDiqb9Qf5Ds8xzT1z89SthwVyRL7OwQQBxzPO8nKIHyVJVqPUPyitTZ2gWtMgjM6gjIhufHcVI1gOLfTcob3CtiNr09NNf2Zb1ayoe8KriIJOFriAO0z71OV4jUaj8RO8biom13W92Ko0S2c43E5AHtWnp4ym2kvBXOSjyzJfN4MqUbOGtDXMaWuA80AA9/uUOpawXc60nC0gGmwkzlkJJPsUWWq/Lha9S4YdzU9+TyiQizUSERFABSF1V20sVU4XPaRybHAkYtcZAP4Y38VHrNZGNc9occIJALjJDQTBJAzPcgfHLTKy6Wija3WVtpdaWc0TyQ5pGLQDKHEgnKeIWC59sHy5gDWkxxHhhjw+EG3Ur7oFrWBjMGGQ0U3DnFoALX9GIJ6xJC5xf9lArGozAxpf0GnNkAGSNw6+Pcs0XqtNHZefJhakpWvKb/aI+9LE6lVexwggyN2RzHqK1VtXla+UqYtQA1oyAyaI3e9aq0Lg4+WlN6eLCIikrCLe/wCBV8GPk3YToY1/vnpqtFQmmS4tcoIiKSAvdDpN7R7QvCyWbpt/zN9oQB0Sk0Ru1OpI9izNA830nL5RB87uI962Wh3n+LVkNBG2myuc6WvAGWQe4LyLG/e8H/efeVMsY7z/ANxZ20z5/wC4osjSRNms1QEc8YRGXKECOGql2uHFv5zllY13n/uLJhd5/gxFkpURN4U3uIwPw8YqnPxIUa67qhMyCeOMdnFWqHef4MXwtPn+DUWDjZXqVnrjR8DqqD4qTfp/9i2y0+d6LVjeP83oBBFUQd5UXu6JMbxiBB8VH/VavX4tVjqM7fQCwOp/OBNYrRAChVB3/u6eC2aocfK8WqQfS6v3Fq1aXV+4psiiKtLTB6Xfh9ysFktFKhZKFSq1hp1XOa9p6Rwvfzh1gGJ7FDWilkch6BC+0r+5JradWgx9GXFryyXYnajFOgnTrXS/jpVl/Bm6iNwM1+bM06dH61Y3l1J5DAZE86ZDhlu3dSrVp5NrWYGva6JfwjQYe3rV6uawVHMZVpU2UqT3klhBI5hdD3N1ymJEk9i39rdmX1wDQpAkNc55jWCMLO4DL5C9BUVtZjipPemcflfF6z4epFwaNxjREWQc3LusXKHOYHDirPcdhoU61MvpjDiGIuBflImRvEZEDOCVE3czDA7JU64jL56vcqJtnoej6fG4aWt/LJ+9brD3Y6FWn0ftGEBrmbzED7vWCNAq9tBs5Qa1ruULqpk1MO7F0BwyDDO+VYqlLFVoMbzfsg9xwB0GKtWecNcAA7lWLXaQRAG+d5kkHnOLiSTr4niSqU2uCcfTKcvVxyVy33VgGJrsTesQ4T4g+Kj1YbY7EHDdp6tfFV4iFphJvk5vX4IYpp4+GFI7O2XlLVRZhxTUbzeIBxEZ5aArHdN0utFTA0tbxc8w0dsAnuAKu9g+j/6sRXdXFRzJcGMbhaTEQXuOmu7wTtNp0Y8a9Sb4Oh2q21KlIsNIBpZziKjXBpMghw8NJ16l+f7YCHEOBDhkZ3kEiV1ax1RWOCz067ajnc41GkAE65zhefOJ9q5xtFZLQ2q59dr83Foe4c0hpwgBwyyAAjqWTp1Umjf1jThFoiURFsOYFlsY+0Z/mb/EFiWxdwmtT/zs/iChgdNp2ccB3tJ9a2GWYcG+gVs0aHzMcFtU6Pb6Sx2aUjTaxg1DB2tgesrKyrT40/V8Vjvq432mk6lSH2jiyJdkIcJJO4ASo28vocrUqLni1UnPABw85gngHuMZ6ZgdylV5ZNS8InqdRhyBpk9Ue4rNg6meBVK+jiwubXq8oDiDQBJmMzO/i0eC6RyB87xCJKnRCtkSQ0ahg9S8HB5nive0Fgc9gDdQ4HMjySNyr/8Awer5vj/ZQQ2ybLW+Z4leHUR5viVDG7KgzdEAjf1q4/VT190e9FgiAdZR1dxKxGzN6vScpi87GeSqa/dv1jyHcFw+haXmec7ok9I7gT7lZGOoWTo6o6zD5c5alWgOr0yqrsOS+0w4kwARJOvKU2+xxXQatlPnfuqGtLohblZtNnEHT0yta8ryY2xmkXxU5TG1kE4gQ0a/hzaVYLRZT537qpe1NANfTcY6JyO/P+609NkcMiaIkrVFg2U2uNSKJbgdmG1ASRmAHTwnLiurbNU2B7qZMEESCTBmPHT2rgmzW0Qs9Qnk5DsjE5D8R1+YVg/6mllRppgkDIYsiAfxSN/xXTfUao02X4oY+3vKmQ+AdSKG5brPiUWGynt/JrRLNwjqEnqnU8e5LPRJMjcvjhzAetbl3UWuIBdhlwbqZzy7FS3sPjinNWbLXkAT7PYTnCzstuGDinP3lTdG57Fz2fWXFxMAuwiC12AAg5kYnTE5gdShKl0VWVOcwuwnDAyzG4HSUlxlsboTyY25Lz+aLDQ2jm1Ne4EMazD1S2zCllumSPFQWIluOJad40ngY0PUVsW21/aV3PogOcKkBsEMOMDKDuwlvf2LxcFtdT5RrqVNzCM8ZphrRP43EExwAMyMtVW40rL8edxlTfj2ZFC0FznACZOnzotC10sLtInONfA71Zqlz2UuNQVwA9+VNoJDcXbmWzlnBgjVQ9+MpNdhpmYOo06xAJE6b9yeMlq2M2aDlhbm1a43/wDP7/BI7NU+SAqOcIfq2CeaDE5CZlXSz29phsy17ciNMo49oVKsrQ2nZ6hIHMqDPiKnryK22Wh+JpAc4CZggRPBoGZy3zoQnUrM1Uq+xfrstIa9pIBAj1ZgjgQYKnLRZmZ6clUklpgiT0mkHIiTPeqLYXDWk9zxva4nEOuHAEdynX2w1KGHexwnrBBDT1ZwqZx0ZFkX2Zph/wAkHjfK3X9o5tt1dVOjafsQG03CYbOFrwSHNE6bjGgnuFcV0st3UrU51Oq5zDiOGoIcWuiMJZilwyzAAO+VUbbY3UqjqbxDmEg/ETuIzHatCutzBlSUnp4MK27oH6RR/wBSn/G1ai3ribNqoD/u0/42ofBWjtFKh84Z9a2qdD5wFZKNL5xEcNy2mU/nEViNRpw1rgDjBMgOZzMHNILjJE5HrzjIwo/aayVa9DkG2gnKX1CNGNI1zkmYJPyZS32Zzmnk3tpvyguzBktDhmJmCdPYsF+7H02WbA52OqXA5amNRORDR7YVMn60vJtxyjHFv8lY2BsWCphc7E7k2zkcoLtSddY7ir+KA4D0CqhsXdop2moAHDmiQ4kn8flaK9in2+K0Pkw8ETa7Pl3jdCjK1EhzQGyCTJ4AAnh8FZLRRy7x1rUNnSgQtrs3MPd7Qp0Wbs7wSsNrsv2bu7+ILYva822emCZxOyaJyMCSTwACaKtjwxyySUY8sw2ixgscMsw4ZAjUFcBs92Uwf/U0TzXDIVt7HCfue9dkq7Y9HnMz7gfGTv1GS5LfGzjrLXwSKjX03upvb+IGm/Ijc4HIjwlXxjp8lvU9FlwxUpK18ErsJY2NtUitTqc0CGCrP3tLM4qYAEjjvC6XaLIM8h4Fct+jmmfrZkETScRl5NSk73Ls9poZnXxVeTkyQWxWq1lHm+BVA+kChh5A9Tx4YF1WtQ7fELnn0o2eGUD5zx4hp9yIfUElsc/Y8jRC7OV8RaSm/AlfV8RBFntzjAG5ZHtII3k8Ml5ceaF9oP5w6p9igtXNP4NiyU6mMNa2XHcR4Hq7VbqF322ztbXLQTTBcIaHFs/iIBBfESJmDnxUBcl4hlVznZnLP2+5dAZtSHNjIiFmyyleyOl08YqPJX7kui016T3sYwtfhIc8Fpls5tgzBDnAnsg5KAv01muLKrS3iA5zgTpObjwXRLt2nDaLQ2AMDYjhACp+2VqDg0xq4ie0T89iSEpat0W5VFwtsqhpFpB1OojMiOMaLC50mVvXbSJLw0TDSfefYtBa09zjzVJE9aqhFiszhq19QTEgSSc/DLsWG772jJ7y2NN/blhyUjQs/KXWRvY4vHc4z6iVBXXYxVqBpMCCSewH3wq4bpr5ZfO4uLXlItdi2lpsdOImIgBr8XWXOIMdgACnrLt7ZaZe45OwtwkN5zpzMbsiRrwK1r+traIY45YTAjry9gJXq7NpqdSGupsqg64mtcGjrLhAz3aqI1lhuXNvDk2q/wB+TNZ9raONz2NpOeQQ6A0OLcy6CADO/V8nLeq1fNwV7XXfVax4Egc6lUBIGhMMjTKepb95Wiy0qofQayk4ySWdGG55A5NM8PCYWJu1lUDFicBq1pMF2esTJLj8SU8Y6VSZXlyLI7kkVW33TyWIOqMxtIBp84Pz6nNGi9bNj9Ms/wDrUv42q03/AHsbTZHcsGuqNaHBxAluYHNOoBzyVY2XH6bZv9al/G1N4M0klLY73TZ8xK1ryvMUS0QCXTqIiFvUx84oVO23tUVm+YGg5z0yfiFmgtzQSNitprvIqRGJreAAHSjtkLJeN7GpVcR0d07mjQdZ/uoSz1yKMt1ifHNR9W93QXaYQ4xnmSN/hklgrm8lfB0s2OMIxxN1Ub/L8FmZtE5k4QHFo1O4cJ11y8VdLI8PY14iHNDhzTvAK5bTrfYkawBn1z6+1dQuJv6NR1+7Zv8ANCvmcuWxlrMO4bxOWgzzjf8A3WPk/mCPct8M+dV85FV0LZH2lk03a6cCN46lz36ULFaKlqs9NuL6vVa1s6Nx86Wl8c0kALp9rYBTeToGknsGZ9i5zadtXWh1OnMUnPaHgDVkgQTroQcuCh+k29J0+TM3KHjn/X5KrfP0bvo0X1qNcHA1rg0OLnE5YmiBqD8FYNlbtp26zPZarPaDWou5MkENLAQ0hsOc2TE5OaYB7FYbvutzQRWextNoJze5zqjdeI5Nu8gZ9mqgKO0nIPqGiXNpOeXBpJdm45uOIkknrlVwyN7M2Q6Sea44XS8+3wT1j2Us1B+OjZK7HQ4dNpBxayHVSFOHnDEWlpO5zQT3lpI9a93RbeXoMqbyM8/xAkHLdmFkqD5xK3k5M4uEnF8rYjqtEfLSuf8A0sUf0akeFYjxY/4LpFRvziVE+lil+hA8KzfW2oPeph9SElwcgREWkzhERAGVjhkDl1xPqWRzWA8xxORmRA7lrleqZUUWKW5mpvwu7QFOWWpAMHLCfZKrtR2ak7I/7Nx3hpRWxZGe7R7sFrMsBJAGXcVvXsw1WBoyORz6v/1QVB2akLwtz2YcG8Z5A+1LOO+w8MnpeolrjurkqFd7iCXUnRlpDX8VT1bbotz32S04zMMLRkBEtdwHWquLM86Nd4KvHdysjqNOmGniiZu69MFmLSCWmWuIiWl5dBAOuQUdd4+0bBzHEEz3AHNb1muzFZn6h7edhjMkF0COsLUst3Vsbfs3xiGcHiN6lVvQTl9F+xatr7C6rhDSMnOOe+BAVatNYsYGc8QMw6BhOhgN1MyJOcKzbW0Kw5PkgSQ6oZbnGbYlVO0Mc+oGunGelOs/iJ8D4JMH0lnVOOt1ye6Flc/CZEgTnn0iYPsWzY7vPLHlDiMTIOWeUn2LJbbE8taaQdOYOHhlA9q0X061OC/EJyEz3+oq1Nt8lL0JVW5KXg/9Hqv8tzWj/K0gD3rQ2SH6dZv9an/EFK2yzl9la1gJPNy6wc/eoywXRaadRlSm0h7CHNMTBBkGCCD3qbVFc3UjvlPu9EnguabbXi01qoAc6XYZaw4ZpgCJ0ycM4mFM2fb2A1raNoe8wOcWNkk7y3IeC19u7lIpUjSpl7nPPRbj57nF5IJl0FxOiqguWXpp8GA2zDTdSpiauDIeb0S4cSN3XG5V2221opxiylozmdQYjsC2a4rG0irToV8bMmjDhbEmeUc46HsAHFSPJUadU1KnJ06zmwWmSwOJ1BLQ3PSesqcaqKs1dXkjkzScXsbFOmHUuZmHEAHrkCCNZncuuWagGMa3LmtDejwAHuXG7vvQ0rU1zqTTmHFtCq0tfyebThObXCRnpA7FdKP0jyedZqwHEPa71EBE3TMUpIvVBvO/tCz8iqZS+kRkCadeeprP6lk/6iU/ItHot/rUKcSp/cl9sqxp2C0OaJPJkD/eQz+ZcTuWyOqvcA4MHXlmRvEHge2Fe9tttRVsT2NbWbiLMReAG4cQJmHHeAqrshdFOo9wdUNOWktBhslvJ56ed4AqubTex3v42fawOV+f6LHeF2W1lbE2kyrTNHA406jRBNMMLg10E9EGFUK+IYQ5rqeYnEMhodQcx371bTWwBxba6r61Np+zfga04c8JY1gc7Le0qpW3aqg9gnEawa0ZZtdhAEEE7mjCY4SqYW/B0OmzrD9b2e3g6TsDUmykZc150EiCGuBB4ZlT1QfOErl2zW1NWzUTydDlGVHFwJc5kQA3IBplSDvpHtG+zN/Mf/StC4PP9dOH+ROn5Lw9vzhKpP0pU5u+p1VKZ0jeB/MtWp9I9o/wzfzX/wBKre1W01a1swcm5jCQXND5DogjpMkZgFNFbmNzjXJREW66wx+B/c4H+RGWJpIBxtBOpaCB1mDPgFfZUaSLLyI8r1FEWTRjXprV8a3JZ7H0x3+xS+CYK5JHqhZQ7OR2KSstmwuezXE2R8FrUZJMeqOtTF30Q5zXHIgEbtM+oJJSpFuGDlkoiLXQArlrdIb6wD71NWE2ciKlRgdvD8uzURp1rBdtkbUr1i45NhojKYEbuwLdq3ZRJh9PFP4mlwdw3ZFI526HliccSfybVy0WHl2ggsLwJBBBGBpyIyKm6N00Y/sPX1qu3JhpNq4ZwCo4CczoGidJzU3Y7yBbiDe/PPrzKoa3ZGZbR+xEW63U7NaX4gSzEwQ2Cfu2nQkDepuy33ZHUi9ri0wYxtjnbtJGsBQptzHW1znYZDw4A6fdYfxHgd5UpWFneCMFJszHNDSXbui6DnGWe5Dihm4txT9vBJ3DTFUOLuo+lJOaotOyh1es49I1HgQZhuI5+wd3WrNSvgWdr2tzeWtwtOmQiTDgYEqBsNejZa2OoYLqT2j8Rl+ESY6pU4VSsnP/ANjZt3PeVamXhtjqV2NIBLCQQYnQNPFYNrb8bX5IcjVouZjJbUHlYQMOhJyM5b1vbEbSU6LDTdJ6PODS4GAc9Q4a8FF/SFtG6tXY0EFlJsiA4SXwXEh2egaO4p4x9fBS5K7LFsFYHVjTeGHkm4g55hokgmGgnE7MjMCOtdFpXQwcFS/o+vVrbNhGEtmZnQkAQQMx0detXEXm2N2XA8J4qnKm3bIluyFvDZ4S9tMNDtQSDA3icwY3ZGVXae1LbPUFAsIqMa2mM3mm8MnCGYSSTGWbW9ZyX3bjbN9ntIDQ4Dk265Y5mXAjWDl3KPuG/GO+0fh5R8wTBw5kRnAB6+uFZHDFx3L+nyPFeklLdf1sqlrjTYWtP3eLnEHIwTlI7Tpnqo+tTtFbpllKkcizC17iOBLpA7pXy2X617i0OMAiSMj2AnQ9gHvOo+/Q0iftG9oFQDiQOa71HtV0UoqkTObm7Z8qtbZYfSp4uTIc5piC3R3OPROEnMfFdEu1lGvSZVYDheJEiCNxBG4ggg9iqN03hZHNNSpVaGHUvBEE5Z5cT2LFV+kOmyoGNe57WjDiGEtMZAgCJbHYetJkx6t0Z8kVLg6A27KfALYbdbPJHgoS7b9bWbiYZjWMwDrw365wVLXc4VHBpqBpz5pOcCNw0n3LIotuiiOOU3SRsuuqm4QWgg5EEAgjrBVRvHYmlVtDqlcNo2enzabGgAvjV8aNBM5xJAHapjanauy2Fv3uOscgzFIB4kbgOJ8CqBeFqtFseSy0Uao1w0y/C2dA4va0eKfS0dDpIPFJyfPsXuwbQWKztFJjWNaNMgqxfuztOrbWVbMHUadQAvqspY6bC4lrjmIEiDuiSVhsFzMpN5S11KdRw0Y08xo/mKnLv+kezNbyeNrcoHCPYkTae250W4tXLn5f7uWOwbNU6VMMxOqERLqpL3GMt+TR1NAC9PuKkfwt8AsNnvLExp4gHPWN0jshZPrnag81NvU7dmCps5TP4R4LVqbK0zuHz3KQFoPH1rw60dfr+CkrIatsg3gPBaNTY8T0fUrBUtA8qPFYHVsxzt6m2FnEvqiLNKLYXkJKzWetDpKIrSxOnZ5daXdXgFM3Pfgpjn5nrHwREsoqSpluHM8UtSV/c27tv+kzlDhEvcXZg74HuWi+8XPqF8wNwxR6sx6kRKsai7Hy9TLJBQaS+xuXXajMOdTDczmYk7hMhTTLS0aupxvgiezpepESSiUOTfJF226WVHlzXsM5nE5mXr0jrXmyXS1pxAsndz2j+b2oiN6qxTJanYnBxfhcBEgtII4cCsX1SkSXPeHk+URA7ANERCWxMpN8s3qF32aAQ6mOrIevEs1O4bO7Muo97hPrKIkcX7kUbdmuWzsOT6YGXQrFp6ui5TlhttKi3C2pTI1OKoHGTvkuJOgRErg3yyTVvuzWO0DFUFMvH4hUAJ6sjpn6lXa2zNjJMVMPUKrI9a+omUWuGQzwzZ2zxBrGOHKN9cL0Lgs46LqZni8H+ZEU0/cg2KNjotEAUY3yWkGNDC3WU7NvbZj2in79ERRovyLRI3dbqFEEM5CmHGSGOa0E6ZweC8V6tmc/lHPaXxEisW5T5rx8lES9v5GTadpms67bvkktoyd/KST6TytW03DYXdFzGnzajQfUvqJtD9yCNrbJ2dxyrjvqN+JWFmyFEGeVZlxqsRE3q9w3LBdrxR0rtO771n9SnGX+yM61P0m/FESduxaPj7+ZH3tPue34rw7aBn7Wmf8Ac34oiO0hdJjqX5TP62n4t+K13X1T/at9IfFEUrGg0HNeWHEL4iLRRZ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4" descr="data:image/jpeg;base64,/9j/4AAQSkZJRgABAQAAAQABAAD/2wCEAAkGBhQSERUUExQVFRQVGBgYGBYVGBsYFxcXFhgWFRgWFBkYGyYeFxwjGhUYHy8gIycpLCwsFx8xNTAqNSYrLCkBCQoKDgwOGg8PGi0kHyQtKiwsLCwsLCksLDQsLDAsLCksKSwsLCwsKSwsLCksLCwtLCwsLCwsLCksLCwsLCwsKf/AABEIALgBEQMBIgACEQEDEQH/xAAcAAEAAgMBAQEAAAAAAAAAAAAABQYDBAcCAQj/xABLEAABAwEFAwcIBggEBQUAAAABAAIRAwQFEiExBkFREyIyYXGBkVJikqGxwdHwBxQjM0KTJENTorLC0uFUcnOCFRYXY6M0g7Pj8f/EABoBAAIDAQEAAAAAAAAAAAAAAAACAQMEBQb/xAAsEQACAgEDAwMEAgIDAAAAAAAAAQIRAxIhMQQTQSJRYTJxgfAFwRTRIzPh/9oADAMBAAIRAxEAPwDjKIiACIiACIiACIiACIiACIiACIiACIiACIiAC6p9FWzFktNke+vQZUeKzmhzpnCGUyBkRvJ8Vytdg+h2rFjqD/vO/wDjppJ8DwVshPpe2es9l+rfV6LKWPlcWGc8PJRMk6Yj4rnS6n9NZltlPA1vZSXLFMeCJqmESETChERABZKVnc7otLuwSvtlc0PBeC5o1AME9Uq82Hbux02Bv1WoMt2CO7MJ4pPllGXJOP0RspFewVGCX03tHFzSB4kLAuxSy2UeUpEOpndwO9rxuI4e5ULabZ4U5ewRHSaNO0cOxaJ9M1HUnaMWD+RjOfbmqZWkRFkOoEREAEREAEREAEREAEREAEREAEREAEREAEREAEREAEREAFL3NtZabKwsoVMDXOxEYWOzgCec07gFEIgLJa+9qLRawwV3h+CcMNa2MUT0QJ6IUSiIAIURABERABERAEps/tFVslTFTMtdk+mei8cDwI3HUeIPTLM6z26kH0jrk9p6bD5Lh2b9CuPrZu+86lB+Ok4tdEZbxwI3rV03UdqXq3Rzeu6H/Ijqg6n4f+zFaqWB7m+S5zfAke5Y0JRZnydFcbhERQSEREAEREAEREAEREAEREAEREAEREAEREAERAgCSFxO8ukJ8p+H2hZBs0/9pZ/zmq32CgIzE+h/OJW+2i3yR4Uf6VTrZdoRRG7KVT+ss/5zVkGx1by6H5rVfm2Zv7MejQ/pWT6mz9kPQofBR3GT20c+/wCS6/lUfzWr6NiLTu5L81nxV/F2sP6lp/8AbofBZmXRS/w7PyaCO4w7aOdf8i2vyGnsqM/qXz/kW2fsZ7Hs/qXSxcVH/Ds/Io+4r0Lhof4Zn5DPc5HcYdtHLaux1rbrRd4tPsctd2zloH6p3q+K6hbLgo7qDB2UY9j1D17lpT92B/sePZUU9wV4yim4bR+xf4Lybkrj9VU9Eq6Oumn5H7tb3VFjN20+Dh+f/Wp1kaCmG6qw/VVPRPwXg2Gp+zf6J+CuFS72ed6VcfzLXdYm+U/06vvTaiNJVDZX+Q70T8FjVrNMNkBzjLXDN7ncPKGWqqiZOxWERFJAREQAREQAREQAREQAREQAREQAREQAREQAX1uoXxfWajtCAOlWVpw6HXyA7hxWyxh4H8ofFadIiN2p1Djw4LMzD5vg9ZTSerXeraDSXsbAIElkHMTpK1W7Z2c/gb6H91HbWZ0HREB7NJ4Rv7VXLu6PefcmUVVj44uc9N0dAu6/aVcuDGNlsScE6mNJz7FKMpDyW/kO+Kp2yZ+1q8MLer8XEK3sqN4s/MeEr2CS0yaPtqvOlQYXVGNwggTgLNdMne1aY21sfAKO22M2SpBBh1M5OLvxcToubp4QtFM5NM6/Rv2z18QpAEtEnWBOW7VaVoDfN8XhVz6P9ap6hvjeDruVqtFTzv8Ayj4JZKnRKdoiq9upsBLtAQJD3RmJhazr5oeUfTctTaoTSdv5zN4d1ahU9PGNoSUmi9C203zhce97gO89ywPr+cPzT8FE7NO6WvdHvy3qXql3n/8AjQ1TIu0a1apJGfH8WL50VVcM1aLQTl0td+HgfJzS57lpOdUdUyaehiyBkEkzxkQI4KyCsaGN5JUirItu9KDWVXBhlu4j2dy1EwklpbQREQKEREAERAEAEVsun6Pqr2ipWPJMJGUS8iHE5HonIDOdepa9+bF1KIx0zyjMyQIL2hupgdIRvHhvUWa30eZQ7jjt++CtoiKTIEREAEREAEREAF6p6jtHtXleqXSHaPagDolEdZGfl4fUthh6z+ategMt+p/CDwWy0dR9ALIaCJ2lq4aL5aHDEyQ5xOWUGWkHUBQNgtbcJikwCeNTgeL+1WDaSgXUHgA5up/hje0aKv0LvqUxhLCJMgyNBI3HtVkfpHxtRnbJ3ZStNWoA0NADeiTJMjyiYVwa53/c9KmqnslY3B9UlpAOEiRMggEaa6KzimOA/JKSXIN22yK2tqRZ6he1zhzMnOA/GNCzTNc+FppQfsd4/WO6+pX7ayl+i1oG5mjCz8Y3HVUR11vbLS1zTwI3icsu1WY6opkm2WjYeuC2oGMLRIJOLEcUbpAGisVopu4v9BnuUBsTZSxlYEHVp5wgwWu1Hcp+swcG+g8KuXIyVIrm0lOKT8QcRzODD0o3AhU/HT8l/pj+hXTaVn6PU00boCNHDiqb9Qf5Ds8xzT1z89SthwVyRL7OwQQBxzPO8nKIHyVJVqPUPyitTZ2gWtMgjM6gjIhufHcVI1gOLfTcob3CtiNr09NNf2Zb1ayoe8KriIJOFriAO0z71OV4jUaj8RO8biom13W92Ko0S2c43E5AHtWnp4ym2kvBXOSjyzJfN4MqUbOGtDXMaWuA80AA9/uUOpawXc60nC0gGmwkzlkJJPsUWWq/Lha9S4YdzU9+TyiQizUSERFABSF1V20sVU4XPaRybHAkYtcZAP4Y38VHrNZGNc9occIJALjJDQTBJAzPcgfHLTKy6Wija3WVtpdaWc0TyQ5pGLQDKHEgnKeIWC59sHy5gDWkxxHhhjw+EG3Ur7oFrWBjMGGQ0U3DnFoALX9GIJ6xJC5xf9lArGozAxpf0GnNkAGSNw6+Pcs0XqtNHZefJhakpWvKb/aI+9LE6lVexwggyN2RzHqK1VtXla+UqYtQA1oyAyaI3e9aq0Lg4+WlN6eLCIikrCLe/wCBV8GPk3YToY1/vnpqtFQmmS4tcoIiKSAvdDpN7R7QvCyWbpt/zN9oQB0Sk0Ru1OpI9izNA830nL5RB87uI962Wh3n+LVkNBG2myuc6WvAGWQe4LyLG/e8H/efeVMsY7z/ANxZ20z5/wC4osjSRNms1QEc8YRGXKECOGql2uHFv5zllY13n/uLJhd5/gxFkpURN4U3uIwPw8YqnPxIUa67qhMyCeOMdnFWqHef4MXwtPn+DUWDjZXqVnrjR8DqqD4qTfp/9i2y0+d6LVjeP83oBBFUQd5UXu6JMbxiBB8VH/VavX4tVjqM7fQCwOp/OBNYrRAChVB3/u6eC2aocfK8WqQfS6v3Fq1aXV+4psiiKtLTB6Xfh9ysFktFKhZKFSq1hp1XOa9p6Rwvfzh1gGJ7FDWilkch6BC+0r+5JradWgx9GXFryyXYnajFOgnTrXS/jpVl/Bm6iNwM1+bM06dH61Y3l1J5DAZE86ZDhlu3dSrVp5NrWYGva6JfwjQYe3rV6uawVHMZVpU2UqT3klhBI5hdD3N1ymJEk9i39rdmX1wDQpAkNc55jWCMLO4DL5C9BUVtZjipPemcflfF6z4epFwaNxjREWQc3LusXKHOYHDirPcdhoU61MvpjDiGIuBflImRvEZEDOCVE3czDA7JU64jL56vcqJtnoej6fG4aWt/LJ+9brD3Y6FWn0ftGEBrmbzED7vWCNAq9tBs5Qa1ruULqpk1MO7F0BwyDDO+VYqlLFVoMbzfsg9xwB0GKtWecNcAA7lWLXaQRAG+d5kkHnOLiSTr4niSqU2uCcfTKcvVxyVy33VgGJrsTesQ4T4g+Kj1YbY7EHDdp6tfFV4iFphJvk5vX4IYpp4+GFI7O2XlLVRZhxTUbzeIBxEZ5aArHdN0utFTA0tbxc8w0dsAnuAKu9g+j/6sRXdXFRzJcGMbhaTEQXuOmu7wTtNp0Y8a9Sb4Oh2q21KlIsNIBpZziKjXBpMghw8NJ16l+f7YCHEOBDhkZ3kEiV1ax1RWOCz067ajnc41GkAE65zhefOJ9q5xtFZLQ2q59dr83Foe4c0hpwgBwyyAAjqWTp1Umjf1jThFoiURFsOYFlsY+0Z/mb/EFiWxdwmtT/zs/iChgdNp2ccB3tJ9a2GWYcG+gVs0aHzMcFtU6Pb6Sx2aUjTaxg1DB2tgesrKyrT40/V8Vjvq432mk6lSH2jiyJdkIcJJO4ASo28vocrUqLni1UnPABw85gngHuMZ6ZgdylV5ZNS8InqdRhyBpk9Ue4rNg6meBVK+jiwubXq8oDiDQBJmMzO/i0eC6RyB87xCJKnRCtkSQ0ahg9S8HB5nive0Fgc9gDdQ4HMjySNyr/8Awer5vj/ZQQ2ybLW+Z4leHUR5viVDG7KgzdEAjf1q4/VT190e9FgiAdZR1dxKxGzN6vScpi87GeSqa/dv1jyHcFw+haXmec7ok9I7gT7lZGOoWTo6o6zD5c5alWgOr0yqrsOS+0w4kwARJOvKU2+xxXQatlPnfuqGtLohblZtNnEHT0yta8ryY2xmkXxU5TG1kE4gQ0a/hzaVYLRZT537qpe1NANfTcY6JyO/P+609NkcMiaIkrVFg2U2uNSKJbgdmG1ASRmAHTwnLiurbNU2B7qZMEESCTBmPHT2rgmzW0Qs9Qnk5DsjE5D8R1+YVg/6mllRppgkDIYsiAfxSN/xXTfUao02X4oY+3vKmQ+AdSKG5brPiUWGynt/JrRLNwjqEnqnU8e5LPRJMjcvjhzAetbl3UWuIBdhlwbqZzy7FS3sPjinNWbLXkAT7PYTnCzstuGDinP3lTdG57Fz2fWXFxMAuwiC12AAg5kYnTE5gdShKl0VWVOcwuwnDAyzG4HSUlxlsboTyY25Lz+aLDQ2jm1Ne4EMazD1S2zCllumSPFQWIluOJad40ngY0PUVsW21/aV3PogOcKkBsEMOMDKDuwlvf2LxcFtdT5RrqVNzCM8ZphrRP43EExwAMyMtVW40rL8edxlTfj2ZFC0FznACZOnzotC10sLtInONfA71Zqlz2UuNQVwA9+VNoJDcXbmWzlnBgjVQ9+MpNdhpmYOo06xAJE6b9yeMlq2M2aDlhbm1a43/wDP7/BI7NU+SAqOcIfq2CeaDE5CZlXSz29phsy17ciNMo49oVKsrQ2nZ6hIHMqDPiKnryK22Wh+JpAc4CZggRPBoGZy3zoQnUrM1Uq+xfrstIa9pIBAj1ZgjgQYKnLRZmZ6clUklpgiT0mkHIiTPeqLYXDWk9zxva4nEOuHAEdynX2w1KGHexwnrBBDT1ZwqZx0ZFkX2Zph/wAkHjfK3X9o5tt1dVOjafsQG03CYbOFrwSHNE6bjGgnuFcV0st3UrU51Oq5zDiOGoIcWuiMJZilwyzAAO+VUbbY3UqjqbxDmEg/ETuIzHatCutzBlSUnp4MK27oH6RR/wBSn/G1ai3ribNqoD/u0/42ofBWjtFKh84Z9a2qdD5wFZKNL5xEcNy2mU/nEViNRpw1rgDjBMgOZzMHNILjJE5HrzjIwo/aayVa9DkG2gnKX1CNGNI1zkmYJPyZS32Zzmnk3tpvyguzBktDhmJmCdPYsF+7H02WbA52OqXA5amNRORDR7YVMn60vJtxyjHFv8lY2BsWCphc7E7k2zkcoLtSddY7ir+KA4D0CqhsXdop2moAHDmiQ4kn8flaK9in2+K0Pkw8ETa7Pl3jdCjK1EhzQGyCTJ4AAnh8FZLRRy7x1rUNnSgQtrs3MPd7Qp0Wbs7wSsNrsv2bu7+ILYva822emCZxOyaJyMCSTwACaKtjwxyySUY8sw2ixgscMsw4ZAjUFcBs92Uwf/U0TzXDIVt7HCfue9dkq7Y9HnMz7gfGTv1GS5LfGzjrLXwSKjX03upvb+IGm/Ijc4HIjwlXxjp8lvU9FlwxUpK18ErsJY2NtUitTqc0CGCrP3tLM4qYAEjjvC6XaLIM8h4Fct+jmmfrZkETScRl5NSk73Ls9poZnXxVeTkyQWxWq1lHm+BVA+kChh5A9Tx4YF1WtQ7fELnn0o2eGUD5zx4hp9yIfUElsc/Y8jRC7OV8RaSm/AlfV8RBFntzjAG5ZHtII3k8Ml5ceaF9oP5w6p9igtXNP4NiyU6mMNa2XHcR4Hq7VbqF322ztbXLQTTBcIaHFs/iIBBfESJmDnxUBcl4hlVznZnLP2+5dAZtSHNjIiFmyyleyOl08YqPJX7kui016T3sYwtfhIc8Fpls5tgzBDnAnsg5KAv01muLKrS3iA5zgTpObjwXRLt2nDaLQ2AMDYjhACp+2VqDg0xq4ie0T89iSEpat0W5VFwtsqhpFpB1OojMiOMaLC50mVvXbSJLw0TDSfefYtBa09zjzVJE9aqhFiszhq19QTEgSSc/DLsWG772jJ7y2NN/blhyUjQs/KXWRvY4vHc4z6iVBXXYxVqBpMCCSewH3wq4bpr5ZfO4uLXlItdi2lpsdOImIgBr8XWXOIMdgACnrLt7ZaZe45OwtwkN5zpzMbsiRrwK1r+traIY45YTAjry9gJXq7NpqdSGupsqg64mtcGjrLhAz3aqI1lhuXNvDk2q/wB+TNZ9raONz2NpOeQQ6A0OLcy6CADO/V8nLeq1fNwV7XXfVax4Egc6lUBIGhMMjTKepb95Wiy0qofQayk4ySWdGG55A5NM8PCYWJu1lUDFicBq1pMF2esTJLj8SU8Y6VSZXlyLI7kkVW33TyWIOqMxtIBp84Pz6nNGi9bNj9Ms/wDrUv42q03/AHsbTZHcsGuqNaHBxAluYHNOoBzyVY2XH6bZv9al/G1N4M0klLY73TZ8xK1ryvMUS0QCXTqIiFvUx84oVO23tUVm+YGg5z0yfiFmgtzQSNitprvIqRGJreAAHSjtkLJeN7GpVcR0d07mjQdZ/uoSz1yKMt1ifHNR9W93QXaYQ4xnmSN/hklgrm8lfB0s2OMIxxN1Ub/L8FmZtE5k4QHFo1O4cJ11y8VdLI8PY14iHNDhzTvAK5bTrfYkawBn1z6+1dQuJv6NR1+7Zv8ANCvmcuWxlrMO4bxOWgzzjf8A3WPk/mCPct8M+dV85FV0LZH2lk03a6cCN46lz36ULFaKlqs9NuL6vVa1s6Nx86Wl8c0kALp9rYBTeToGknsGZ9i5zadtXWh1OnMUnPaHgDVkgQTroQcuCh+k29J0+TM3KHjn/X5KrfP0bvo0X1qNcHA1rg0OLnE5YmiBqD8FYNlbtp26zPZarPaDWou5MkENLAQ0hsOc2TE5OaYB7FYbvutzQRWextNoJze5zqjdeI5Nu8gZ9mqgKO0nIPqGiXNpOeXBpJdm45uOIkknrlVwyN7M2Q6Sea44XS8+3wT1j2Us1B+OjZK7HQ4dNpBxayHVSFOHnDEWlpO5zQT3lpI9a93RbeXoMqbyM8/xAkHLdmFkqD5xK3k5M4uEnF8rYjqtEfLSuf8A0sUf0akeFYjxY/4LpFRvziVE+lil+hA8KzfW2oPeph9SElwcgREWkzhERAGVjhkDl1xPqWRzWA8xxORmRA7lrleqZUUWKW5mpvwu7QFOWWpAMHLCfZKrtR2ak7I/7Nx3hpRWxZGe7R7sFrMsBJAGXcVvXsw1WBoyORz6v/1QVB2akLwtz2YcG8Z5A+1LOO+w8MnpeolrjurkqFd7iCXUnRlpDX8VT1bbotz32S04zMMLRkBEtdwHWquLM86Nd4KvHdysjqNOmGniiZu69MFmLSCWmWuIiWl5dBAOuQUdd4+0bBzHEEz3AHNb1muzFZn6h7edhjMkF0COsLUst3Vsbfs3xiGcHiN6lVvQTl9F+xatr7C6rhDSMnOOe+BAVatNYsYGc8QMw6BhOhgN1MyJOcKzbW0Kw5PkgSQ6oZbnGbYlVO0Mc+oGunGelOs/iJ8D4JMH0lnVOOt1ye6Flc/CZEgTnn0iYPsWzY7vPLHlDiMTIOWeUn2LJbbE8taaQdOYOHhlA9q0X061OC/EJyEz3+oq1Nt8lL0JVW5KXg/9Hqv8tzWj/K0gD3rQ2SH6dZv9an/EFK2yzl9la1gJPNy6wc/eoywXRaadRlSm0h7CHNMTBBkGCCD3qbVFc3UjvlPu9EnguabbXi01qoAc6XYZaw4ZpgCJ0ycM4mFM2fb2A1raNoe8wOcWNkk7y3IeC19u7lIpUjSpl7nPPRbj57nF5IJl0FxOiqguWXpp8GA2zDTdSpiauDIeb0S4cSN3XG5V2221opxiylozmdQYjsC2a4rG0irToV8bMmjDhbEmeUc46HsAHFSPJUadU1KnJ06zmwWmSwOJ1BLQ3PSesqcaqKs1dXkjkzScXsbFOmHUuZmHEAHrkCCNZncuuWagGMa3LmtDejwAHuXG7vvQ0rU1zqTTmHFtCq0tfyebThObXCRnpA7FdKP0jyedZqwHEPa71EBE3TMUpIvVBvO/tCz8iqZS+kRkCadeeprP6lk/6iU/ItHot/rUKcSp/cl9sqxp2C0OaJPJkD/eQz+ZcTuWyOqvcA4MHXlmRvEHge2Fe9tttRVsT2NbWbiLMReAG4cQJmHHeAqrshdFOo9wdUNOWktBhslvJ56ed4AqubTex3v42fawOV+f6LHeF2W1lbE2kyrTNHA406jRBNMMLg10E9EGFUK+IYQ5rqeYnEMhodQcx371bTWwBxba6r61Np+zfga04c8JY1gc7Le0qpW3aqg9gnEawa0ZZtdhAEEE7mjCY4SqYW/B0OmzrD9b2e3g6TsDUmykZc150EiCGuBB4ZlT1QfOErl2zW1NWzUTydDlGVHFwJc5kQA3IBplSDvpHtG+zN/Mf/StC4PP9dOH+ROn5Lw9vzhKpP0pU5u+p1VKZ0jeB/MtWp9I9o/wzfzX/wBKre1W01a1swcm5jCQXND5DogjpMkZgFNFbmNzjXJREW66wx+B/c4H+RGWJpIBxtBOpaCB1mDPgFfZUaSLLyI8r1FEWTRjXprV8a3JZ7H0x3+xS+CYK5JHqhZQ7OR2KSstmwuezXE2R8FrUZJMeqOtTF30Q5zXHIgEbtM+oJJSpFuGDlkoiLXQArlrdIb6wD71NWE2ciKlRgdvD8uzURp1rBdtkbUr1i45NhojKYEbuwLdq3ZRJh9PFP4mlwdw3ZFI526HliccSfybVy0WHl2ggsLwJBBBGBpyIyKm6N00Y/sPX1qu3JhpNq4ZwCo4CczoGidJzU3Y7yBbiDe/PPrzKoa3ZGZbR+xEW63U7NaX4gSzEwQ2Cfu2nQkDepuy33ZHUi9ri0wYxtjnbtJGsBQptzHW1znYZDw4A6fdYfxHgd5UpWFneCMFJszHNDSXbui6DnGWe5Dihm4txT9vBJ3DTFUOLuo+lJOaotOyh1es49I1HgQZhuI5+wd3WrNSvgWdr2tzeWtwtOmQiTDgYEqBsNejZa2OoYLqT2j8Rl+ESY6pU4VSsnP/ANjZt3PeVamXhtjqV2NIBLCQQYnQNPFYNrb8bX5IcjVouZjJbUHlYQMOhJyM5b1vbEbSU6LDTdJ6PODS4GAc9Q4a8FF/SFtG6tXY0EFlJsiA4SXwXEh2egaO4p4x9fBS5K7LFsFYHVjTeGHkm4g55hokgmGgnE7MjMCOtdFpXQwcFS/o+vVrbNhGEtmZnQkAQQMx0detXEXm2N2XA8J4qnKm3bIluyFvDZ4S9tMNDtQSDA3icwY3ZGVXae1LbPUFAsIqMa2mM3mm8MnCGYSSTGWbW9ZyX3bjbN9ntIDQ4Dk265Y5mXAjWDl3KPuG/GO+0fh5R8wTBw5kRnAB6+uFZHDFx3L+nyPFeklLdf1sqlrjTYWtP3eLnEHIwTlI7Tpnqo+tTtFbpllKkcizC17iOBLpA7pXy2X617i0OMAiSMj2AnQ9gHvOo+/Q0iftG9oFQDiQOa71HtV0UoqkTObm7Z8qtbZYfSp4uTIc5piC3R3OPROEnMfFdEu1lGvSZVYDheJEiCNxBG4ggg9iqN03hZHNNSpVaGHUvBEE5Z5cT2LFV+kOmyoGNe57WjDiGEtMZAgCJbHYetJkx6t0Z8kVLg6A27KfALYbdbPJHgoS7b9bWbiYZjWMwDrw365wVLXc4VHBpqBpz5pOcCNw0n3LIotuiiOOU3SRsuuqm4QWgg5EEAgjrBVRvHYmlVtDqlcNo2enzabGgAvjV8aNBM5xJAHapjanauy2Fv3uOscgzFIB4kbgOJ8CqBeFqtFseSy0Uao1w0y/C2dA4va0eKfS0dDpIPFJyfPsXuwbQWKztFJjWNaNMgqxfuztOrbWVbMHUadQAvqspY6bC4lrjmIEiDuiSVhsFzMpN5S11KdRw0Y08xo/mKnLv+kezNbyeNrcoHCPYkTae250W4tXLn5f7uWOwbNU6VMMxOqERLqpL3GMt+TR1NAC9PuKkfwt8AsNnvLExp4gHPWN0jshZPrnag81NvU7dmCps5TP4R4LVqbK0zuHz3KQFoPH1rw60dfr+CkrIatsg3gPBaNTY8T0fUrBUtA8qPFYHVsxzt6m2FnEvqiLNKLYXkJKzWetDpKIrSxOnZ5daXdXgFM3Pfgpjn5nrHwREsoqSpluHM8UtSV/c27tv+kzlDhEvcXZg74HuWi+8XPqF8wNwxR6sx6kRKsai7Hy9TLJBQaS+xuXXajMOdTDczmYk7hMhTTLS0aupxvgiezpepESSiUOTfJF226WVHlzXsM5nE5mXr0jrXmyXS1pxAsndz2j+b2oiN6qxTJanYnBxfhcBEgtII4cCsX1SkSXPeHk+URA7ANERCWxMpN8s3qF32aAQ6mOrIevEs1O4bO7Muo97hPrKIkcX7kUbdmuWzsOT6YGXQrFp6ui5TlhttKi3C2pTI1OKoHGTvkuJOgRErg3yyTVvuzWO0DFUFMvH4hUAJ6sjpn6lXa2zNjJMVMPUKrI9a+omUWuGQzwzZ2zxBrGOHKN9cL0Lgs46LqZni8H+ZEU0/cg2KNjotEAUY3yWkGNDC3WU7NvbZj2in79ERRovyLRI3dbqFEEM5CmHGSGOa0E6ZweC8V6tmc/lHPaXxEisW5T5rx8lES9v5GTadpms67bvkktoyd/KST6TytW03DYXdFzGnzajQfUvqJtD9yCNrbJ2dxyrjvqN+JWFmyFEGeVZlxqsRE3q9w3LBdrxR0rtO771n9SnGX+yM61P0m/FESduxaPj7+ZH3tPue34rw7aBn7Wmf8Ac34oiO0hdJjqX5TP62n4t+K13X1T/at9IfFEUrGg0HNeWHEL4iLRRZR//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3078" name="Picture 6" descr="http://www.lepoint.fr/content/system/media/7/200911/67269_cantatricechauveu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84784"/>
            <a:ext cx="600075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encrypted-tbn3.gstatic.com/images?q=tbn:ANd9GcSEbMs5CgIZZ5CRv31EJDg8xHJV7dKe6U9fAp9M5dDyNH5Qv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469" y="1484784"/>
            <a:ext cx="2890027" cy="260985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1187624" y="4221088"/>
            <a:ext cx="5616624" cy="1754326"/>
          </a:xfrm>
          <a:prstGeom prst="rect">
            <a:avLst/>
          </a:prstGeom>
          <a:noFill/>
        </p:spPr>
        <p:txBody>
          <a:bodyPr wrap="square" rtlCol="0">
            <a:spAutoFit/>
          </a:bodyPr>
          <a:lstStyle/>
          <a:p>
            <a:pPr algn="ctr"/>
            <a:r>
              <a:rPr lang="fr-CA" dirty="0" smtClean="0">
                <a:latin typeface="Baskerville Old Face" pitchFamily="18" charset="0"/>
              </a:rPr>
              <a:t>C’est la première pièce écrite par Ionesco. Une comédie absurde. Les personnages sont impossibles à reconstituer psychologiquement. Les dialogues sont incohérents ce qui rend impossible la progression du récit. Ionesco critique le </a:t>
            </a:r>
            <a:r>
              <a:rPr lang="fr-CA" dirty="0" err="1" smtClean="0">
                <a:latin typeface="Baskerville Old Face" pitchFamily="18" charset="0"/>
              </a:rPr>
              <a:t>chauvisnime</a:t>
            </a:r>
            <a:r>
              <a:rPr lang="fr-CA" dirty="0" smtClean="0">
                <a:latin typeface="Baskerville Old Face" pitchFamily="18" charset="0"/>
              </a:rPr>
              <a:t>, les habitudes de vie et la condition sociale de deux couples bourgeois.</a:t>
            </a:r>
          </a:p>
        </p:txBody>
      </p:sp>
    </p:spTree>
    <p:extLst>
      <p:ext uri="{BB962C8B-B14F-4D97-AF65-F5344CB8AC3E}">
        <p14:creationId xmlns:p14="http://schemas.microsoft.com/office/powerpoint/2010/main" val="812442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pPr algn="ctr"/>
            <a:r>
              <a:rPr lang="fr-CA"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Lecture à l’italienne</a:t>
            </a:r>
            <a:endParaRPr lang="fr-CA"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ZoneTexte 2"/>
          <p:cNvSpPr txBox="1"/>
          <p:nvPr/>
        </p:nvSpPr>
        <p:spPr>
          <a:xfrm>
            <a:off x="1187624" y="1484784"/>
            <a:ext cx="6912768" cy="1938992"/>
          </a:xfrm>
          <a:prstGeom prst="rect">
            <a:avLst/>
          </a:prstGeom>
          <a:noFill/>
        </p:spPr>
        <p:txBody>
          <a:bodyPr wrap="square" rtlCol="0">
            <a:spAutoFit/>
          </a:bodyPr>
          <a:lstStyle/>
          <a:p>
            <a:pPr algn="ctr"/>
            <a:r>
              <a:rPr lang="fr-CA" sz="2000" dirty="0" smtClean="0">
                <a:effectLst>
                  <a:outerShdw blurRad="38100" dist="38100" dir="2700000" algn="tl">
                    <a:srgbClr val="000000">
                      <a:alpha val="43137"/>
                    </a:srgbClr>
                  </a:outerShdw>
                </a:effectLst>
              </a:rPr>
              <a:t>C’est une lecture préparée de la pièce. Vous n’aurez pas à la mettre en scène, à créer de décor ou de costumes, mais vous devez lire les répliques avec de </a:t>
            </a:r>
            <a:r>
              <a:rPr lang="fr-CA" sz="2000" u="sng" dirty="0" smtClean="0">
                <a:effectLst>
                  <a:outerShdw blurRad="38100" dist="38100" dir="2700000" algn="tl">
                    <a:srgbClr val="000000">
                      <a:alpha val="43137"/>
                    </a:srgbClr>
                  </a:outerShdw>
                </a:effectLst>
              </a:rPr>
              <a:t>l’émotion</a:t>
            </a:r>
            <a:r>
              <a:rPr lang="fr-CA" sz="2000" dirty="0" smtClean="0">
                <a:effectLst>
                  <a:outerShdw blurRad="38100" dist="38100" dir="2700000" algn="tl">
                    <a:srgbClr val="000000">
                      <a:alpha val="43137"/>
                    </a:srgbClr>
                  </a:outerShdw>
                </a:effectLst>
              </a:rPr>
              <a:t>. </a:t>
            </a:r>
          </a:p>
          <a:p>
            <a:pPr algn="ctr"/>
            <a:r>
              <a:rPr lang="fr-CA" sz="2000" dirty="0" smtClean="0">
                <a:effectLst>
                  <a:outerShdw blurRad="38100" dist="38100" dir="2700000" algn="tl">
                    <a:srgbClr val="000000">
                      <a:alpha val="43137"/>
                    </a:srgbClr>
                  </a:outerShdw>
                </a:effectLst>
              </a:rPr>
              <a:t>Les intonations que vous prenez doivent </a:t>
            </a:r>
            <a:r>
              <a:rPr lang="fr-CA" sz="2000" u="sng" dirty="0" smtClean="0">
                <a:effectLst>
                  <a:outerShdw blurRad="38100" dist="38100" dir="2700000" algn="tl">
                    <a:srgbClr val="000000">
                      <a:alpha val="43137"/>
                    </a:srgbClr>
                  </a:outerShdw>
                </a:effectLst>
              </a:rPr>
              <a:t>représenter votre compréhension du texte et du personnage</a:t>
            </a:r>
            <a:r>
              <a:rPr lang="fr-CA" sz="2000" dirty="0" smtClean="0">
                <a:effectLst>
                  <a:outerShdw blurRad="38100" dist="38100" dir="2700000" algn="tl">
                    <a:srgbClr val="000000">
                      <a:alpha val="43137"/>
                    </a:srgbClr>
                  </a:outerShdw>
                </a:effectLst>
              </a:rPr>
              <a:t>.</a:t>
            </a:r>
            <a:endParaRPr lang="fr-CA" sz="2000" dirty="0">
              <a:effectLst>
                <a:outerShdw blurRad="38100" dist="38100" dir="2700000" algn="tl">
                  <a:srgbClr val="000000">
                    <a:alpha val="43137"/>
                  </a:srgbClr>
                </a:outerShdw>
              </a:effectLst>
            </a:endParaRPr>
          </a:p>
        </p:txBody>
      </p:sp>
      <p:sp>
        <p:nvSpPr>
          <p:cNvPr id="4" name="ZoneTexte 3"/>
          <p:cNvSpPr txBox="1"/>
          <p:nvPr/>
        </p:nvSpPr>
        <p:spPr>
          <a:xfrm>
            <a:off x="251520" y="3789040"/>
            <a:ext cx="8712968" cy="1477328"/>
          </a:xfrm>
          <a:prstGeom prst="rect">
            <a:avLst/>
          </a:prstGeom>
          <a:noFill/>
        </p:spPr>
        <p:txBody>
          <a:bodyPr wrap="square" rtlCol="0">
            <a:spAutoFit/>
          </a:bodyPr>
          <a:lstStyle/>
          <a:p>
            <a:pPr marL="285750" indent="-285750">
              <a:buFont typeface="Arial" panose="020B0604020202020204" pitchFamily="34" charset="0"/>
              <a:buChar char="•"/>
            </a:pPr>
            <a:r>
              <a:rPr lang="fr-CA" dirty="0" smtClean="0"/>
              <a:t>D’abord, vous </a:t>
            </a:r>
            <a:r>
              <a:rPr lang="fr-CA" dirty="0"/>
              <a:t>présenterez l’auteur, le résumé et les raisons qui ont motivé le choix de </a:t>
            </a:r>
            <a:r>
              <a:rPr lang="fr-CA" dirty="0" smtClean="0"/>
              <a:t>l’extrait ( environ 3 minutes)</a:t>
            </a:r>
            <a:endParaRPr lang="fr-CA" dirty="0"/>
          </a:p>
          <a:p>
            <a:pPr marL="285750" indent="-285750">
              <a:buFont typeface="Arial" panose="020B0604020202020204" pitchFamily="34" charset="0"/>
              <a:buChar char="•"/>
            </a:pPr>
            <a:r>
              <a:rPr lang="fr-CA" dirty="0" smtClean="0"/>
              <a:t>Vous serez assis (ou debout) face à votre public et vous ferez une lecture inspirée et vivante de votre extrait. (8 à 10 minutes)</a:t>
            </a:r>
          </a:p>
          <a:p>
            <a:pPr marL="285750" indent="-285750">
              <a:buFont typeface="Arial" panose="020B0604020202020204" pitchFamily="34" charset="0"/>
              <a:buChar char="•"/>
            </a:pPr>
            <a:r>
              <a:rPr lang="fr-CA" dirty="0" smtClean="0"/>
              <a:t>Il y aura un battement de 5 minutes entre chacune des présentations.</a:t>
            </a:r>
          </a:p>
        </p:txBody>
      </p:sp>
      <p:sp>
        <p:nvSpPr>
          <p:cNvPr id="5" name="ZoneTexte 4"/>
          <p:cNvSpPr txBox="1"/>
          <p:nvPr/>
        </p:nvSpPr>
        <p:spPr>
          <a:xfrm>
            <a:off x="1691680" y="5445223"/>
            <a:ext cx="5400600" cy="923330"/>
          </a:xfrm>
          <a:prstGeom prst="rect">
            <a:avLst/>
          </a:prstGeom>
          <a:solidFill>
            <a:schemeClr val="tx1"/>
          </a:solidFill>
        </p:spPr>
        <p:txBody>
          <a:bodyPr wrap="square" rtlCol="0">
            <a:spAutoFit/>
          </a:bodyPr>
          <a:lstStyle/>
          <a:p>
            <a:pPr algn="ctr"/>
            <a:r>
              <a:rPr lang="fr-CA" dirty="0">
                <a:solidFill>
                  <a:srgbClr val="00B050"/>
                </a:solidFill>
              </a:rPr>
              <a:t>Assurez-vous que </a:t>
            </a:r>
            <a:r>
              <a:rPr lang="fr-CA" u="sng" dirty="0">
                <a:solidFill>
                  <a:srgbClr val="00B050"/>
                </a:solidFill>
              </a:rPr>
              <a:t>TOUS</a:t>
            </a:r>
            <a:r>
              <a:rPr lang="fr-CA" dirty="0">
                <a:solidFill>
                  <a:srgbClr val="00B050"/>
                </a:solidFill>
              </a:rPr>
              <a:t> les membres de l’équipe soient présents, sinon un élève de la classe jouera le rôle manquant</a:t>
            </a:r>
            <a:r>
              <a:rPr lang="fr-CA" dirty="0" smtClean="0">
                <a:solidFill>
                  <a:srgbClr val="00B050"/>
                </a:solidFill>
              </a:rPr>
              <a:t>.</a:t>
            </a:r>
            <a:endParaRPr lang="fr-CA" dirty="0">
              <a:solidFill>
                <a:srgbClr val="00B050"/>
              </a:solidFill>
            </a:endParaRPr>
          </a:p>
        </p:txBody>
      </p:sp>
    </p:spTree>
    <p:extLst>
      <p:ext uri="{BB962C8B-B14F-4D97-AF65-F5344CB8AC3E}">
        <p14:creationId xmlns:p14="http://schemas.microsoft.com/office/powerpoint/2010/main" val="1984299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652934"/>
          </a:xfrm>
        </p:spPr>
        <p:txBody>
          <a:bodyPr/>
          <a:lstStyle/>
          <a:p>
            <a:pPr algn="ctr"/>
            <a:r>
              <a:rPr lang="fr-CA" spc="-300" dirty="0" smtClean="0">
                <a:solidFill>
                  <a:schemeClr val="accent4"/>
                </a:solidFill>
                <a:effectLst>
                  <a:outerShdw blurRad="38100" dist="38100" dir="2700000" algn="tl">
                    <a:srgbClr val="000000">
                      <a:alpha val="43137"/>
                    </a:srgbClr>
                  </a:outerShdw>
                </a:effectLst>
              </a:rPr>
              <a:t>Les principaux genres dramatiques</a:t>
            </a:r>
            <a:endParaRPr lang="fr-CA" spc="-300" dirty="0">
              <a:solidFill>
                <a:schemeClr val="accent4"/>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1619672" y="836712"/>
            <a:ext cx="5544616" cy="964704"/>
          </a:xfrm>
        </p:spPr>
        <p:txBody>
          <a:bodyPr/>
          <a:lstStyle/>
          <a:p>
            <a:pPr marL="0" indent="0" algn="ctr">
              <a:buNone/>
            </a:pPr>
            <a:r>
              <a:rPr lang="fr-CA" dirty="0" smtClean="0"/>
              <a:t>Est-ce que vous connaissez des genres dramatiques?</a:t>
            </a:r>
            <a:endParaRPr lang="fr-CA" dirty="0"/>
          </a:p>
        </p:txBody>
      </p:sp>
      <p:sp>
        <p:nvSpPr>
          <p:cNvPr id="4" name="ZoneTexte 3"/>
          <p:cNvSpPr txBox="1"/>
          <p:nvPr/>
        </p:nvSpPr>
        <p:spPr>
          <a:xfrm>
            <a:off x="395536" y="1700808"/>
            <a:ext cx="8424936" cy="1015663"/>
          </a:xfrm>
          <a:prstGeom prst="rect">
            <a:avLst/>
          </a:prstGeom>
          <a:noFill/>
        </p:spPr>
        <p:txBody>
          <a:bodyPr wrap="square" rtlCol="0">
            <a:spAutoFit/>
          </a:bodyPr>
          <a:lstStyle/>
          <a:p>
            <a:r>
              <a:rPr lang="fr-CA" sz="2400" dirty="0" smtClean="0">
                <a:solidFill>
                  <a:schemeClr val="accent2"/>
                </a:solidFill>
              </a:rPr>
              <a:t>La tragédie</a:t>
            </a:r>
            <a:r>
              <a:rPr lang="fr-CA" dirty="0" smtClean="0"/>
              <a:t>: </a:t>
            </a:r>
            <a:r>
              <a:rPr lang="fr-CA" i="1" dirty="0" smtClean="0"/>
              <a:t>C’est une pièce au dénouement malheureux qui raconte l’histoire d’un personnage illustre aux prises avec un destin cruel et impitoyable.</a:t>
            </a:r>
            <a:endParaRPr lang="fr-CA" i="1"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4005064"/>
            <a:ext cx="4968552" cy="2505447"/>
          </a:xfrm>
          <a:prstGeom prst="rect">
            <a:avLst/>
          </a:prstGeom>
        </p:spPr>
      </p:pic>
      <p:sp>
        <p:nvSpPr>
          <p:cNvPr id="5" name="ZoneTexte 4"/>
          <p:cNvSpPr txBox="1"/>
          <p:nvPr/>
        </p:nvSpPr>
        <p:spPr>
          <a:xfrm>
            <a:off x="899592" y="3212976"/>
            <a:ext cx="6552728" cy="646331"/>
          </a:xfrm>
          <a:prstGeom prst="rect">
            <a:avLst/>
          </a:prstGeom>
          <a:noFill/>
        </p:spPr>
        <p:txBody>
          <a:bodyPr wrap="square" rtlCol="0">
            <a:spAutoFit/>
          </a:bodyPr>
          <a:lstStyle/>
          <a:p>
            <a:pPr algn="ctr"/>
            <a:r>
              <a:rPr lang="fr-CA" dirty="0" smtClean="0">
                <a:ln>
                  <a:solidFill>
                    <a:schemeClr val="tx2">
                      <a:lumMod val="25000"/>
                    </a:schemeClr>
                  </a:solidFill>
                </a:ln>
              </a:rPr>
              <a:t>Un exemple connu de tragédie serait Roméo et Juliette de Shakespeare.</a:t>
            </a:r>
            <a:endParaRPr lang="fr-CA" dirty="0">
              <a:ln>
                <a:solidFill>
                  <a:schemeClr val="tx2">
                    <a:lumMod val="25000"/>
                  </a:schemeClr>
                </a:solidFill>
              </a:ln>
            </a:endParaRPr>
          </a:p>
        </p:txBody>
      </p:sp>
      <p:pic>
        <p:nvPicPr>
          <p:cNvPr id="2050" name="Picture 2" descr="C:\Users\potvinm\AppData\Local\Microsoft\Windows\Temporary Internet Files\Content.IE5\MAZ5C0VV\MC9002307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514427"/>
            <a:ext cx="2171323" cy="26134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otvinm\AppData\Local\Microsoft\Windows\Temporary Internet Files\Content.IE5\VARN55YL\MC90002354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255" y="733373"/>
            <a:ext cx="985723" cy="96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10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260649"/>
            <a:ext cx="8229600" cy="720080"/>
          </a:xfrm>
        </p:spPr>
        <p:txBody>
          <a:bodyPr/>
          <a:lstStyle/>
          <a:p>
            <a:pPr marL="0" indent="0">
              <a:buNone/>
            </a:pPr>
            <a:r>
              <a:rPr lang="fr-CA" sz="2000" dirty="0" smtClean="0">
                <a:solidFill>
                  <a:schemeClr val="accent2"/>
                </a:solidFill>
              </a:rPr>
              <a:t>La comédie</a:t>
            </a:r>
            <a:r>
              <a:rPr lang="fr-CA" dirty="0" smtClean="0"/>
              <a:t>: </a:t>
            </a:r>
            <a:r>
              <a:rPr lang="fr-CA" sz="1600" i="1" dirty="0" smtClean="0"/>
              <a:t>Une pièce au dénouement heureux qui présente un individu ou un groupe social dont elle souligne le ridicule de certains comportements.</a:t>
            </a:r>
            <a:endParaRPr lang="fr-CA" sz="1600" i="1" dirty="0"/>
          </a:p>
        </p:txBody>
      </p:sp>
      <p:sp>
        <p:nvSpPr>
          <p:cNvPr id="4" name="ZoneTexte 3"/>
          <p:cNvSpPr txBox="1"/>
          <p:nvPr/>
        </p:nvSpPr>
        <p:spPr>
          <a:xfrm>
            <a:off x="781739" y="1195769"/>
            <a:ext cx="6264696" cy="923330"/>
          </a:xfrm>
          <a:prstGeom prst="rect">
            <a:avLst/>
          </a:prstGeom>
          <a:solidFill>
            <a:schemeClr val="accent5">
              <a:lumMod val="75000"/>
            </a:schemeClr>
          </a:solidFill>
        </p:spPr>
        <p:txBody>
          <a:bodyPr wrap="square" rtlCol="0">
            <a:spAutoFit/>
          </a:bodyPr>
          <a:lstStyle/>
          <a:p>
            <a:pPr algn="ctr"/>
            <a:r>
              <a:rPr lang="fr-CA" dirty="0" smtClean="0"/>
              <a:t>C’est un genre très populaire. Molière est un auteur comique. </a:t>
            </a:r>
            <a:r>
              <a:rPr lang="fr-CA" i="1" dirty="0" err="1" smtClean="0"/>
              <a:t>Broue</a:t>
            </a:r>
            <a:r>
              <a:rPr lang="fr-CA" i="1" dirty="0" smtClean="0"/>
              <a:t> </a:t>
            </a:r>
            <a:r>
              <a:rPr lang="fr-CA" dirty="0" smtClean="0"/>
              <a:t>est une des comédies importantes au Québec. (Les voisins, plusieurs pièces de Molière, etc.)</a:t>
            </a:r>
            <a:endParaRPr lang="fr-CA" dirty="0"/>
          </a:p>
        </p:txBody>
      </p:sp>
      <p:pic>
        <p:nvPicPr>
          <p:cNvPr id="1026" name="Picture 2" descr="Bro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348880"/>
            <a:ext cx="5137958" cy="340267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724128" y="2555231"/>
            <a:ext cx="3024336" cy="2308324"/>
          </a:xfrm>
          <a:prstGeom prst="rect">
            <a:avLst/>
          </a:prstGeom>
          <a:noFill/>
        </p:spPr>
        <p:txBody>
          <a:bodyPr wrap="square" rtlCol="0">
            <a:spAutoFit/>
          </a:bodyPr>
          <a:lstStyle/>
          <a:p>
            <a:pPr algn="ctr"/>
            <a:r>
              <a:rPr lang="fr-CA" dirty="0" smtClean="0">
                <a:solidFill>
                  <a:schemeClr val="accent5"/>
                </a:solidFill>
              </a:rPr>
              <a:t>Dans une comédie, on s’attend à un dénouement heureux qui fait triompher le gros bon sens au détriment des figures d’autorité tyranniques. La comédie cherche à faire </a:t>
            </a:r>
            <a:r>
              <a:rPr lang="fr-CA" dirty="0" smtClean="0">
                <a:solidFill>
                  <a:schemeClr val="accent2">
                    <a:lumMod val="60000"/>
                    <a:lumOff val="40000"/>
                  </a:schemeClr>
                </a:solidFill>
              </a:rPr>
              <a:t>rire</a:t>
            </a:r>
            <a:r>
              <a:rPr lang="fr-CA" dirty="0" smtClean="0">
                <a:solidFill>
                  <a:schemeClr val="accent5"/>
                </a:solidFill>
              </a:rPr>
              <a:t>.</a:t>
            </a:r>
            <a:endParaRPr lang="fr-CA" dirty="0">
              <a:solidFill>
                <a:schemeClr val="accent5"/>
              </a:solidFill>
            </a:endParaRPr>
          </a:p>
        </p:txBody>
      </p:sp>
      <p:pic>
        <p:nvPicPr>
          <p:cNvPr id="5" name="Picture 2" descr="C:\Users\Geny\AppData\Local\Microsoft\Windows\Temporary Internet Files\Content.IE5\18PYLWMR\MC9003835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9884" y="4869160"/>
            <a:ext cx="739750" cy="88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0732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1000" fill="hold"/>
                                        <p:tgtEl>
                                          <p:spTgt spid="1026"/>
                                        </p:tgtEl>
                                        <p:attrNameLst>
                                          <p:attrName>ppt_w</p:attrName>
                                        </p:attrNameLst>
                                      </p:cBhvr>
                                      <p:tavLst>
                                        <p:tav tm="0">
                                          <p:val>
                                            <p:fltVal val="0"/>
                                          </p:val>
                                        </p:tav>
                                        <p:tav tm="100000">
                                          <p:val>
                                            <p:strVal val="#ppt_w"/>
                                          </p:val>
                                        </p:tav>
                                      </p:tavLst>
                                    </p:anim>
                                    <p:anim calcmode="lin" valueType="num">
                                      <p:cBhvr>
                                        <p:cTn id="11" dur="1000" fill="hold"/>
                                        <p:tgtEl>
                                          <p:spTgt spid="1026"/>
                                        </p:tgtEl>
                                        <p:attrNameLst>
                                          <p:attrName>ppt_h</p:attrName>
                                        </p:attrNameLst>
                                      </p:cBhvr>
                                      <p:tavLst>
                                        <p:tav tm="0">
                                          <p:val>
                                            <p:fltVal val="0"/>
                                          </p:val>
                                        </p:tav>
                                        <p:tav tm="100000">
                                          <p:val>
                                            <p:strVal val="#ppt_h"/>
                                          </p:val>
                                        </p:tav>
                                      </p:tavLst>
                                    </p:anim>
                                    <p:anim calcmode="lin" valueType="num">
                                      <p:cBhvr>
                                        <p:cTn id="12" dur="1000" fill="hold"/>
                                        <p:tgtEl>
                                          <p:spTgt spid="1026"/>
                                        </p:tgtEl>
                                        <p:attrNameLst>
                                          <p:attrName>style.rotation</p:attrName>
                                        </p:attrNameLst>
                                      </p:cBhvr>
                                      <p:tavLst>
                                        <p:tav tm="0">
                                          <p:val>
                                            <p:fltVal val="90"/>
                                          </p:val>
                                        </p:tav>
                                        <p:tav tm="100000">
                                          <p:val>
                                            <p:fltVal val="0"/>
                                          </p:val>
                                        </p:tav>
                                      </p:tavLst>
                                    </p:anim>
                                    <p:animEffect transition="in" filter="fade">
                                      <p:cBhvr>
                                        <p:cTn id="13"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6633"/>
            <a:ext cx="8229600" cy="1224136"/>
          </a:xfrm>
        </p:spPr>
        <p:txBody>
          <a:bodyPr/>
          <a:lstStyle/>
          <a:p>
            <a:pPr marL="0" indent="0">
              <a:buNone/>
            </a:pPr>
            <a:r>
              <a:rPr lang="fr-CA" dirty="0" smtClean="0">
                <a:solidFill>
                  <a:schemeClr val="accent2"/>
                </a:solidFill>
              </a:rPr>
              <a:t>Le drame</a:t>
            </a:r>
            <a:r>
              <a:rPr lang="fr-CA" dirty="0" smtClean="0"/>
              <a:t>: </a:t>
            </a:r>
            <a:r>
              <a:rPr lang="fr-CA" sz="1800" i="1" dirty="0" smtClean="0"/>
              <a:t>C’est une pièce réaliste et sérieuse, au dénouement généralement malheureux, dans laquelle le personnage principal vit une situation accablante, mais pas toujours sans issue.</a:t>
            </a:r>
            <a:endParaRPr lang="fr-CA" sz="1800" i="1" dirty="0"/>
          </a:p>
        </p:txBody>
      </p:sp>
      <p:sp>
        <p:nvSpPr>
          <p:cNvPr id="4" name="ZoneTexte 3"/>
          <p:cNvSpPr txBox="1"/>
          <p:nvPr/>
        </p:nvSpPr>
        <p:spPr>
          <a:xfrm>
            <a:off x="400463" y="1374547"/>
            <a:ext cx="4896544" cy="646331"/>
          </a:xfrm>
          <a:prstGeom prst="rect">
            <a:avLst/>
          </a:prstGeom>
          <a:solidFill>
            <a:schemeClr val="accent1"/>
          </a:solidFill>
          <a:ln w="28575">
            <a:solidFill>
              <a:schemeClr val="bg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fr-CA" dirty="0" smtClean="0">
                <a:solidFill>
                  <a:schemeClr val="accent5">
                    <a:lumMod val="40000"/>
                    <a:lumOff val="60000"/>
                  </a:schemeClr>
                </a:solidFill>
              </a:rPr>
              <a:t>Tit-Coq de Gratien </a:t>
            </a:r>
            <a:r>
              <a:rPr lang="fr-CA" dirty="0" err="1" smtClean="0">
                <a:solidFill>
                  <a:schemeClr val="accent5">
                    <a:lumMod val="40000"/>
                    <a:lumOff val="60000"/>
                  </a:schemeClr>
                </a:solidFill>
              </a:rPr>
              <a:t>Gélinas</a:t>
            </a:r>
            <a:r>
              <a:rPr lang="fr-CA" dirty="0" smtClean="0">
                <a:solidFill>
                  <a:schemeClr val="accent5">
                    <a:lumMod val="40000"/>
                    <a:lumOff val="60000"/>
                  </a:schemeClr>
                </a:solidFill>
              </a:rPr>
              <a:t> est un drame du théâtre québécois</a:t>
            </a:r>
            <a:r>
              <a:rPr lang="fr-CA" dirty="0" smtClean="0">
                <a:solidFill>
                  <a:schemeClr val="accent5"/>
                </a:solidFill>
              </a:rPr>
              <a:t>. </a:t>
            </a:r>
            <a:endParaRPr lang="fr-CA" dirty="0">
              <a:solidFill>
                <a:schemeClr val="accent5"/>
              </a:solidFill>
            </a:endParaRPr>
          </a:p>
        </p:txBody>
      </p:sp>
      <p:pic>
        <p:nvPicPr>
          <p:cNvPr id="1026" name="Picture 2" descr="http://www.lesnouveauxcompagnons.com/sites/default/files/styles/galleryformatter_slide/public/TNC-TIT-COQ-TRIX-MG-421.jpg?itok=kIPDUmY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03123"/>
            <a:ext cx="4762500" cy="297180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724128" y="1844824"/>
            <a:ext cx="2736304" cy="1569660"/>
          </a:xfrm>
          <a:prstGeom prst="rect">
            <a:avLst/>
          </a:prstGeom>
          <a:noFill/>
        </p:spPr>
        <p:txBody>
          <a:bodyPr wrap="square" rtlCol="0">
            <a:spAutoFit/>
          </a:bodyPr>
          <a:lstStyle/>
          <a:p>
            <a:pPr algn="ctr"/>
            <a:r>
              <a:rPr lang="fr-CA" sz="2400" dirty="0" smtClean="0">
                <a:solidFill>
                  <a:schemeClr val="accent2">
                    <a:lumMod val="60000"/>
                    <a:lumOff val="40000"/>
                  </a:schemeClr>
                </a:solidFill>
                <a:latin typeface="Baskerville Old Face" pitchFamily="18" charset="0"/>
              </a:rPr>
              <a:t>Ce sont des histoires à la fois tristes et drôles comme dans la vraie vie.</a:t>
            </a:r>
            <a:endParaRPr lang="fr-CA" sz="2400" dirty="0">
              <a:solidFill>
                <a:schemeClr val="accent2">
                  <a:lumMod val="60000"/>
                  <a:lumOff val="40000"/>
                </a:schemeClr>
              </a:solidFill>
              <a:latin typeface="Baskerville Old Face" pitchFamily="18" charset="0"/>
            </a:endParaRPr>
          </a:p>
        </p:txBody>
      </p:sp>
      <p:sp>
        <p:nvSpPr>
          <p:cNvPr id="5" name="ZoneTexte 4"/>
          <p:cNvSpPr txBox="1"/>
          <p:nvPr/>
        </p:nvSpPr>
        <p:spPr>
          <a:xfrm>
            <a:off x="5364088" y="4221088"/>
            <a:ext cx="3456384" cy="2092881"/>
          </a:xfrm>
          <a:prstGeom prst="rect">
            <a:avLst/>
          </a:prstGeom>
          <a:solidFill>
            <a:schemeClr val="tx2"/>
          </a:solidFill>
        </p:spPr>
        <p:txBody>
          <a:bodyPr wrap="square" rtlCol="0">
            <a:spAutoFit/>
          </a:bodyPr>
          <a:lstStyle/>
          <a:p>
            <a:r>
              <a:rPr lang="fr-CA" i="1" dirty="0" smtClean="0">
                <a:solidFill>
                  <a:schemeClr val="accent6"/>
                </a:solidFill>
              </a:rPr>
              <a:t>À propos du mot drame</a:t>
            </a:r>
          </a:p>
          <a:p>
            <a:r>
              <a:rPr lang="fr-CA" sz="1600" dirty="0" smtClean="0">
                <a:solidFill>
                  <a:schemeClr val="accent6"/>
                </a:solidFill>
              </a:rPr>
              <a:t>Pris dans un sens plus large, le nom </a:t>
            </a:r>
            <a:r>
              <a:rPr lang="fr-CA" sz="1600" i="1" dirty="0" smtClean="0">
                <a:solidFill>
                  <a:schemeClr val="accent6"/>
                </a:solidFill>
              </a:rPr>
              <a:t>drame </a:t>
            </a:r>
            <a:r>
              <a:rPr lang="fr-CA" sz="1600" dirty="0" smtClean="0">
                <a:solidFill>
                  <a:schemeClr val="accent6"/>
                </a:solidFill>
              </a:rPr>
              <a:t>désigne tout ouvrage écrit pour le théâtre. L’adjectif dramatique signifie «relatif au théâtre», tandis que le nom dramaturge désigne l’auteur des pièces de théâtre.</a:t>
            </a:r>
            <a:endParaRPr lang="fr-CA" sz="1600" dirty="0">
              <a:solidFill>
                <a:schemeClr val="accent6"/>
              </a:solidFill>
            </a:endParaRPr>
          </a:p>
        </p:txBody>
      </p:sp>
    </p:spTree>
    <p:extLst>
      <p:ext uri="{BB962C8B-B14F-4D97-AF65-F5344CB8AC3E}">
        <p14:creationId xmlns:p14="http://schemas.microsoft.com/office/powerpoint/2010/main" val="24086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style.rotation</p:attrName>
                                        </p:attrNameLst>
                                      </p:cBhvr>
                                      <p:tavLst>
                                        <p:tav tm="0">
                                          <p:val>
                                            <p:fltVal val="90"/>
                                          </p:val>
                                        </p:tav>
                                        <p:tav tm="100000">
                                          <p:val>
                                            <p:fltVal val="0"/>
                                          </p:val>
                                        </p:tav>
                                      </p:tavLst>
                                    </p:anim>
                                    <p:animEffect transition="in" filter="fade">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79695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fr-CA"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Les particularités de la pièce de théâtre</a:t>
            </a:r>
            <a:endParaRPr lang="fr-CA"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Espace réservé du contenu 2"/>
          <p:cNvSpPr>
            <a:spLocks noGrp="1"/>
          </p:cNvSpPr>
          <p:nvPr>
            <p:ph idx="1"/>
          </p:nvPr>
        </p:nvSpPr>
        <p:spPr>
          <a:xfrm>
            <a:off x="1115616" y="1600201"/>
            <a:ext cx="7272808" cy="2966192"/>
          </a:xfrm>
        </p:spPr>
        <p:txBody>
          <a:bodyPr>
            <a:normAutofit lnSpcReduction="10000"/>
          </a:bodyPr>
          <a:lstStyle/>
          <a:p>
            <a:r>
              <a:rPr lang="fr-CA" dirty="0" smtClean="0">
                <a:solidFill>
                  <a:schemeClr val="accent5"/>
                </a:solidFill>
              </a:rPr>
              <a:t>Elle est écrite pour être jouée sur scène</a:t>
            </a:r>
          </a:p>
          <a:p>
            <a:r>
              <a:rPr lang="fr-CA" dirty="0" smtClean="0">
                <a:solidFill>
                  <a:schemeClr val="accent5"/>
                </a:solidFill>
              </a:rPr>
              <a:t>Elle comporte des répliques et des didascalies</a:t>
            </a:r>
          </a:p>
          <a:p>
            <a:r>
              <a:rPr lang="fr-CA" dirty="0" smtClean="0">
                <a:solidFill>
                  <a:schemeClr val="accent5"/>
                </a:solidFill>
              </a:rPr>
              <a:t>Elle est principalement constituée de séquences </a:t>
            </a:r>
            <a:r>
              <a:rPr lang="fr-CA" dirty="0" err="1" smtClean="0">
                <a:solidFill>
                  <a:schemeClr val="accent5"/>
                </a:solidFill>
              </a:rPr>
              <a:t>dialogales</a:t>
            </a:r>
            <a:endParaRPr lang="fr-CA" dirty="0" smtClean="0">
              <a:solidFill>
                <a:schemeClr val="accent5"/>
              </a:solidFill>
            </a:endParaRPr>
          </a:p>
          <a:p>
            <a:r>
              <a:rPr lang="fr-CA" dirty="0" smtClean="0">
                <a:solidFill>
                  <a:schemeClr val="accent5"/>
                </a:solidFill>
              </a:rPr>
              <a:t>Elle a recours à la double énonciation, c’est-à-dire que les personnages parlent entre eux, mais aussi au public.</a:t>
            </a:r>
            <a:endParaRPr lang="fr-CA" dirty="0">
              <a:solidFill>
                <a:schemeClr val="accent5"/>
              </a:solidFill>
            </a:endParaRPr>
          </a:p>
        </p:txBody>
      </p:sp>
      <p:pic>
        <p:nvPicPr>
          <p:cNvPr id="4105" name="Picture 9" descr="C:\Users\potvinm\AppData\Local\Microsoft\Windows\Temporary Internet Files\Content.IE5\49OLDQBK\MC9000897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7596" y="4566393"/>
            <a:ext cx="2691073" cy="198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0106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CA" sz="40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Les didascalies</a:t>
            </a:r>
            <a:endParaRPr lang="fr-CA" sz="40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Espace réservé du contenu 2"/>
          <p:cNvSpPr>
            <a:spLocks noGrp="1"/>
          </p:cNvSpPr>
          <p:nvPr>
            <p:ph idx="1"/>
          </p:nvPr>
        </p:nvSpPr>
        <p:spPr>
          <a:xfrm>
            <a:off x="395536" y="1124744"/>
            <a:ext cx="8229600" cy="1324744"/>
          </a:xfrm>
        </p:spPr>
        <p:txBody>
          <a:bodyPr/>
          <a:lstStyle/>
          <a:p>
            <a:pPr marL="0" indent="0" algn="ctr">
              <a:buNone/>
            </a:pPr>
            <a:r>
              <a:rPr lang="fr-CA" i="1" dirty="0" smtClean="0">
                <a:solidFill>
                  <a:schemeClr val="accent5"/>
                </a:solidFill>
              </a:rPr>
              <a:t>Indications variées que l’auteur destine au metteur en scène, aux comédiens et aux divers artisans d’une pièce.</a:t>
            </a:r>
            <a:endParaRPr lang="fr-CA" i="1" dirty="0">
              <a:solidFill>
                <a:schemeClr val="accent5"/>
              </a:solidFill>
            </a:endParaRPr>
          </a:p>
        </p:txBody>
      </p:sp>
      <p:sp>
        <p:nvSpPr>
          <p:cNvPr id="4" name="ZoneTexte 3"/>
          <p:cNvSpPr txBox="1"/>
          <p:nvPr/>
        </p:nvSpPr>
        <p:spPr>
          <a:xfrm>
            <a:off x="827584" y="2780928"/>
            <a:ext cx="7704856" cy="3139321"/>
          </a:xfrm>
          <a:prstGeom prst="rect">
            <a:avLst/>
          </a:prstGeom>
          <a:noFill/>
        </p:spPr>
        <p:txBody>
          <a:bodyPr wrap="square" rtlCol="0">
            <a:spAutoFit/>
          </a:bodyPr>
          <a:lstStyle/>
          <a:p>
            <a:r>
              <a:rPr lang="fr-CA" dirty="0" smtClean="0"/>
              <a:t>Principales utilités des didascalies:</a:t>
            </a:r>
          </a:p>
          <a:p>
            <a:r>
              <a:rPr lang="fr-CA" dirty="0" smtClean="0"/>
              <a:t>-Faire une liste des personnages, décrire les décors et indiquer l’époque et le lieu</a:t>
            </a:r>
          </a:p>
          <a:p>
            <a:r>
              <a:rPr lang="fr-CA" dirty="0" smtClean="0"/>
              <a:t>-Marquer les divisions du texte</a:t>
            </a:r>
          </a:p>
          <a:p>
            <a:r>
              <a:rPr lang="fr-CA" dirty="0" smtClean="0"/>
              <a:t>-Apporter des précisions variées (décor, lieu, temps)</a:t>
            </a:r>
          </a:p>
          <a:p>
            <a:r>
              <a:rPr lang="fr-CA" dirty="0" smtClean="0"/>
              <a:t>-Préciser quel personnage parle et au besoin à qui il s’adresse</a:t>
            </a:r>
          </a:p>
          <a:p>
            <a:r>
              <a:rPr lang="fr-CA" dirty="0" smtClean="0"/>
              <a:t>-Donner des indications relatives à l’expression pour guider le jeu des comédiens</a:t>
            </a:r>
          </a:p>
          <a:p>
            <a:r>
              <a:rPr lang="fr-CA" dirty="0" smtClean="0"/>
              <a:t>-Indiquer des déplacements, des mouvements, la position et les gestes des comédiens</a:t>
            </a:r>
          </a:p>
          <a:p>
            <a:endParaRPr lang="fr-CA" dirty="0"/>
          </a:p>
        </p:txBody>
      </p:sp>
      <p:pic>
        <p:nvPicPr>
          <p:cNvPr id="1026" name="Picture 2" descr="http://biblio.alloprof.qc.ca/ImagesDesFiches/3000-3999-Francais/3017/3017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760" y="2060848"/>
            <a:ext cx="6393634" cy="398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4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
                                        </p:tgtEl>
                                        <p:attrNameLst>
                                          <p:attrName>style.color</p:attrName>
                                        </p:attrNameLst>
                                      </p:cBhvr>
                                      <p:to>
                                        <a:schemeClr val="accent2"/>
                                      </p:to>
                                    </p:animClr>
                                  </p:childTnLst>
                                </p:cTn>
                              </p:par>
                              <p:par>
                                <p:cTn id="7" presetID="14" presetClass="entr" presetSubtype="1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97" y="908720"/>
            <a:ext cx="7941806" cy="50405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86497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scene3d>
              <a:camera prst="isometricOffAxis1Right"/>
              <a:lightRig rig="threePt" dir="t"/>
            </a:scene3d>
          </a:bodyPr>
          <a:lstStyle/>
          <a:p>
            <a:r>
              <a:rPr lang="fr-CA" sz="440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 sortes de répliques</a:t>
            </a:r>
            <a:endParaRPr lang="fr-CA" sz="44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Espace réservé du contenu 2"/>
          <p:cNvSpPr>
            <a:spLocks noGrp="1"/>
          </p:cNvSpPr>
          <p:nvPr>
            <p:ph idx="1"/>
          </p:nvPr>
        </p:nvSpPr>
        <p:spPr>
          <a:scene3d>
            <a:camera prst="perspectiveLeft"/>
            <a:lightRig rig="threePt" dir="t"/>
          </a:scene3d>
        </p:spPr>
        <p:txBody>
          <a:bodyPr/>
          <a:lstStyle/>
          <a:p>
            <a:pPr algn="ctr">
              <a:lnSpc>
                <a:spcPct val="150000"/>
              </a:lnSpc>
              <a:buFont typeface="Wingdings" pitchFamily="2" charset="2"/>
              <a:buChar char="v"/>
            </a:pPr>
            <a:r>
              <a:rPr lang="fr-C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fr-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Le dialogue: un échange de réplique</a:t>
            </a:r>
          </a:p>
          <a:p>
            <a:pPr algn="ctr">
              <a:lnSpc>
                <a:spcPct val="150000"/>
              </a:lnSpc>
              <a:buFont typeface="Wingdings" pitchFamily="2" charset="2"/>
              <a:buChar char="v"/>
            </a:pPr>
            <a:r>
              <a:rPr lang="fr-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 tirade: une longue réplique  dite sans interruption qui forme un tout</a:t>
            </a:r>
          </a:p>
          <a:p>
            <a:pPr algn="ctr">
              <a:lnSpc>
                <a:spcPct val="150000"/>
              </a:lnSpc>
              <a:buFont typeface="Wingdings" pitchFamily="2" charset="2"/>
              <a:buChar char="v"/>
            </a:pPr>
            <a:r>
              <a:rPr lang="fr-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L’aparté: ce qu’un personnage dit pour lui-même</a:t>
            </a:r>
          </a:p>
          <a:p>
            <a:pPr algn="ctr">
              <a:lnSpc>
                <a:spcPct val="150000"/>
              </a:lnSpc>
              <a:buFont typeface="Wingdings" pitchFamily="2" charset="2"/>
              <a:buChar char="v"/>
            </a:pPr>
            <a:r>
              <a:rPr lang="fr-CA"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Le monologue: paroles ou pensées livrées à voix haute par un personnage qui est, ou se croit, seul en scène.</a:t>
            </a:r>
            <a:endParaRPr lang="fr-CA"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050" name="Picture 2" descr="C:\Users\Geny\AppData\Local\Microsoft\Windows\Temporary Internet Files\Content.IE5\XSL8FH3J\MC9002296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708920"/>
            <a:ext cx="1152128" cy="383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ailles">
  <a:themeElements>
    <a:clrScheme name="Mailles">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3510</TotalTime>
  <Words>1377</Words>
  <Application>Microsoft Office PowerPoint</Application>
  <PresentationFormat>Affichage à l'écran (4:3)</PresentationFormat>
  <Paragraphs>104</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Mailles</vt:lpstr>
      <vt:lpstr>Présentation PowerPoint</vt:lpstr>
      <vt:lpstr>En scène! </vt:lpstr>
      <vt:lpstr>Les principaux genres dramatiques</vt:lpstr>
      <vt:lpstr>Présentation PowerPoint</vt:lpstr>
      <vt:lpstr>Présentation PowerPoint</vt:lpstr>
      <vt:lpstr>Les particularités de la pièce de théâtre</vt:lpstr>
      <vt:lpstr>Les didascalies</vt:lpstr>
      <vt:lpstr>Présentation PowerPoint</vt:lpstr>
      <vt:lpstr>Les sortes de répliques</vt:lpstr>
      <vt:lpstr>Les divisions d’un texte de théâtre</vt:lpstr>
      <vt:lpstr>Le temps et le lieu</vt:lpstr>
      <vt:lpstr>Éléments de l’intrigue</vt:lpstr>
      <vt:lpstr>Présentation PowerPoint</vt:lpstr>
      <vt:lpstr>Présentation PowerPoint</vt:lpstr>
      <vt:lpstr>Des questions?</vt:lpstr>
      <vt:lpstr>En scène!</vt:lpstr>
      <vt:lpstr>Pièces proposées</vt:lpstr>
      <vt:lpstr>Roméo et Juliette</vt:lpstr>
      <vt:lpstr>L’avare</vt:lpstr>
      <vt:lpstr>Phèdre</vt:lpstr>
      <vt:lpstr>Présentation PowerPoint</vt:lpstr>
      <vt:lpstr>On ne badine pas avec l’amour</vt:lpstr>
      <vt:lpstr>Antigone</vt:lpstr>
      <vt:lpstr>La cantatrice chauve</vt:lpstr>
      <vt:lpstr>Lecture à l’italienne</vt:lpstr>
    </vt:vector>
  </TitlesOfParts>
  <Company>CSRS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scène</dc:title>
  <dc:creator>Potvin Martin</dc:creator>
  <cp:lastModifiedBy>Potvin Martin</cp:lastModifiedBy>
  <cp:revision>51</cp:revision>
  <dcterms:created xsi:type="dcterms:W3CDTF">2014-03-28T18:49:04Z</dcterms:created>
  <dcterms:modified xsi:type="dcterms:W3CDTF">2015-03-24T15:42:18Z</dcterms:modified>
</cp:coreProperties>
</file>